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332" r:id="rId5"/>
    <p:sldId id="310" r:id="rId6"/>
    <p:sldId id="331" r:id="rId7"/>
    <p:sldId id="306" r:id="rId8"/>
    <p:sldId id="307" r:id="rId9"/>
    <p:sldId id="308" r:id="rId10"/>
    <p:sldId id="309" r:id="rId11"/>
    <p:sldId id="311" r:id="rId12"/>
    <p:sldId id="312" r:id="rId13"/>
    <p:sldId id="313" r:id="rId14"/>
    <p:sldId id="314" r:id="rId15"/>
    <p:sldId id="315" r:id="rId16"/>
    <p:sldId id="316" r:id="rId17"/>
    <p:sldId id="317" r:id="rId18"/>
    <p:sldId id="318" r:id="rId19"/>
    <p:sldId id="319" r:id="rId20"/>
    <p:sldId id="321" r:id="rId21"/>
    <p:sldId id="322" r:id="rId22"/>
    <p:sldId id="323" r:id="rId23"/>
    <p:sldId id="324" r:id="rId24"/>
    <p:sldId id="325" r:id="rId25"/>
    <p:sldId id="320" r:id="rId26"/>
    <p:sldId id="262" r:id="rId27"/>
    <p:sldId id="263" r:id="rId28"/>
    <p:sldId id="264" r:id="rId29"/>
    <p:sldId id="269" r:id="rId30"/>
    <p:sldId id="302" r:id="rId31"/>
    <p:sldId id="265" r:id="rId32"/>
    <p:sldId id="266" r:id="rId33"/>
    <p:sldId id="301" r:id="rId34"/>
    <p:sldId id="267" r:id="rId35"/>
    <p:sldId id="268" r:id="rId36"/>
    <p:sldId id="295" r:id="rId37"/>
    <p:sldId id="296" r:id="rId38"/>
    <p:sldId id="292" r:id="rId39"/>
    <p:sldId id="293" r:id="rId40"/>
    <p:sldId id="294" r:id="rId41"/>
    <p:sldId id="297" r:id="rId42"/>
    <p:sldId id="271" r:id="rId43"/>
    <p:sldId id="270" r:id="rId44"/>
    <p:sldId id="300" r:id="rId45"/>
    <p:sldId id="272" r:id="rId46"/>
    <p:sldId id="273" r:id="rId47"/>
    <p:sldId id="274" r:id="rId48"/>
    <p:sldId id="299" r:id="rId49"/>
    <p:sldId id="275" r:id="rId50"/>
    <p:sldId id="278" r:id="rId51"/>
    <p:sldId id="276" r:id="rId52"/>
    <p:sldId id="277" r:id="rId53"/>
    <p:sldId id="298" r:id="rId54"/>
    <p:sldId id="279" r:id="rId55"/>
    <p:sldId id="285" r:id="rId56"/>
    <p:sldId id="330" r:id="rId57"/>
    <p:sldId id="327" r:id="rId58"/>
    <p:sldId id="328" r:id="rId59"/>
    <p:sldId id="329" r:id="rId60"/>
    <p:sldId id="333" r:id="rId61"/>
    <p:sldId id="326" r:id="rId62"/>
    <p:sldId id="334" r:id="rId63"/>
    <p:sldId id="286" r:id="rId6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A917A56-AE34-4E2A-85D5-087A0337D27E}" type="datetimeFigureOut">
              <a:rPr lang="nl-NL" smtClean="0"/>
              <a:t>4-11-2016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90545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917A56-AE34-4E2A-85D5-087A0337D27E}" type="datetimeFigureOut">
              <a:rPr lang="nl-NL" smtClean="0"/>
              <a:t>4-11-2016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170073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917A56-AE34-4E2A-85D5-087A0337D27E}" type="datetimeFigureOut">
              <a:rPr lang="nl-NL" smtClean="0"/>
              <a:t>4-11-2016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206991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A917A56-AE34-4E2A-85D5-087A0337D27E}" type="datetimeFigureOut">
              <a:rPr lang="nl-NL" smtClean="0"/>
              <a:t>4-11-2016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133772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A917A56-AE34-4E2A-85D5-087A0337D27E}" type="datetimeFigureOut">
              <a:rPr lang="nl-NL" smtClean="0"/>
              <a:t>4-11-2016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359118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A917A56-AE34-4E2A-85D5-087A0337D27E}" type="datetimeFigureOut">
              <a:rPr lang="nl-NL" smtClean="0"/>
              <a:t>4-11-2016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155678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A917A56-AE34-4E2A-85D5-087A0337D27E}" type="datetimeFigureOut">
              <a:rPr lang="nl-NL" smtClean="0"/>
              <a:t>4-11-2016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419081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A917A56-AE34-4E2A-85D5-087A0337D27E}" type="datetimeFigureOut">
              <a:rPr lang="nl-NL" smtClean="0"/>
              <a:t>4-11-2016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37143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A917A56-AE34-4E2A-85D5-087A0337D27E}" type="datetimeFigureOut">
              <a:rPr lang="nl-NL" smtClean="0"/>
              <a:t>4-11-2016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394020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A917A56-AE34-4E2A-85D5-087A0337D27E}" type="datetimeFigureOut">
              <a:rPr lang="nl-NL" smtClean="0"/>
              <a:t>4-11-2016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355743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A917A56-AE34-4E2A-85D5-087A0337D27E}" type="datetimeFigureOut">
              <a:rPr lang="nl-NL" smtClean="0"/>
              <a:t>4-11-2016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49DD42-5CE3-4B5C-85F3-68F6FAE3B828}" type="slidenum">
              <a:rPr lang="nl-NL" smtClean="0"/>
              <a:t>‹nr.›</a:t>
            </a:fld>
            <a:endParaRPr lang="nl-NL"/>
          </a:p>
        </p:txBody>
      </p:sp>
    </p:spTree>
    <p:extLst>
      <p:ext uri="{BB962C8B-B14F-4D97-AF65-F5344CB8AC3E}">
        <p14:creationId xmlns:p14="http://schemas.microsoft.com/office/powerpoint/2010/main" val="36411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17A56-AE34-4E2A-85D5-087A0337D27E}" type="datetimeFigureOut">
              <a:rPr lang="nl-NL" smtClean="0"/>
              <a:t>4-11-2016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9DD42-5CE3-4B5C-85F3-68F6FAE3B828}" type="slidenum">
              <a:rPr lang="nl-NL" smtClean="0"/>
              <a:t>‹nr.›</a:t>
            </a:fld>
            <a:endParaRPr lang="nl-NL"/>
          </a:p>
        </p:txBody>
      </p:sp>
    </p:spTree>
    <p:extLst>
      <p:ext uri="{BB962C8B-B14F-4D97-AF65-F5344CB8AC3E}">
        <p14:creationId xmlns:p14="http://schemas.microsoft.com/office/powerpoint/2010/main" val="266432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revissima.fr/lexique/assurance-vie-mixte.html" TargetMode="External"/><Relationship Id="rId2" Type="http://schemas.openxmlformats.org/officeDocument/2006/relationships/hyperlink" Target="http://www.previssima.fr/lexique/assurance-emprunteur.html" TargetMode="External"/><Relationship Id="rId1" Type="http://schemas.openxmlformats.org/officeDocument/2006/relationships/slideLayout" Target="../slideLayouts/slideLayout2.xml"/><Relationship Id="rId5" Type="http://schemas.openxmlformats.org/officeDocument/2006/relationships/hyperlink" Target="https://www.legifrance.gouv.fr/affichCodeArticle.do?cidTexte=LEGITEXT000006073984&amp;idArticle=LEGIARTI000006792094" TargetMode="External"/><Relationship Id="rId4" Type="http://schemas.openxmlformats.org/officeDocument/2006/relationships/hyperlink" Target="http://www.previssima.fr/lexique/contrat-dassurance-vie.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69565&amp;idArticle=LEGIARTI000006292448&amp;dateTexte=&amp;categorieLien=cid" TargetMode="External"/><Relationship Id="rId2" Type="http://schemas.openxmlformats.org/officeDocument/2006/relationships/hyperlink" Target="https://www.courdecassation.fr/jurisprudence_2/premiere_chambre_civile_568/269_9_33783.html" TargetMode="External"/><Relationship Id="rId1" Type="http://schemas.openxmlformats.org/officeDocument/2006/relationships/slideLayout" Target="../slideLayouts/slideLayout2.xml"/><Relationship Id="rId4" Type="http://schemas.openxmlformats.org/officeDocument/2006/relationships/hyperlink" Target="http://www.previssima.fr/question-pratique/peut-on-resilier-son-contrat-dassurance-emprunteur.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SSR </a:t>
            </a:r>
            <a:r>
              <a:rPr lang="en-US" dirty="0" smtClean="0"/>
              <a:t>11 </a:t>
            </a:r>
            <a:r>
              <a:rPr lang="en-US" dirty="0" err="1" smtClean="0"/>
              <a:t>november</a:t>
            </a:r>
            <a:r>
              <a:rPr lang="en-US" dirty="0" smtClean="0"/>
              <a:t> 2016</a:t>
            </a:r>
            <a:endParaRPr lang="nl-NL" dirty="0"/>
          </a:p>
        </p:txBody>
      </p:sp>
      <p:sp>
        <p:nvSpPr>
          <p:cNvPr id="3" name="Ondertitel 2"/>
          <p:cNvSpPr>
            <a:spLocks noGrp="1"/>
          </p:cNvSpPr>
          <p:nvPr>
            <p:ph type="subTitle" idx="1"/>
          </p:nvPr>
        </p:nvSpPr>
        <p:spPr/>
        <p:txBody>
          <a:bodyPr>
            <a:normAutofit/>
          </a:bodyPr>
          <a:lstStyle/>
          <a:p>
            <a:r>
              <a:rPr lang="en-US" dirty="0" err="1" smtClean="0"/>
              <a:t>Europeesrechtelijke</a:t>
            </a:r>
            <a:r>
              <a:rPr lang="en-US" dirty="0" smtClean="0"/>
              <a:t> </a:t>
            </a:r>
            <a:r>
              <a:rPr lang="en-US" dirty="0" err="1" smtClean="0"/>
              <a:t>ontwikkelingen</a:t>
            </a:r>
            <a:r>
              <a:rPr lang="en-US" dirty="0" smtClean="0"/>
              <a:t> in het </a:t>
            </a:r>
            <a:r>
              <a:rPr lang="en-US" dirty="0" err="1" smtClean="0"/>
              <a:t>verzekeringsrecht</a:t>
            </a:r>
            <a:endParaRPr lang="en-US" dirty="0" smtClean="0"/>
          </a:p>
          <a:p>
            <a:r>
              <a:rPr lang="en-US" dirty="0" smtClean="0"/>
              <a:t>Jac </a:t>
            </a:r>
            <a:r>
              <a:rPr lang="en-US" dirty="0" smtClean="0"/>
              <a:t>Rinkes</a:t>
            </a:r>
            <a:endParaRPr lang="nl-NL" dirty="0"/>
          </a:p>
        </p:txBody>
      </p:sp>
    </p:spTree>
    <p:extLst>
      <p:ext uri="{BB962C8B-B14F-4D97-AF65-F5344CB8AC3E}">
        <p14:creationId xmlns:p14="http://schemas.microsoft.com/office/powerpoint/2010/main" val="22063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Looschelders</a:t>
            </a:r>
            <a:r>
              <a:rPr lang="nl-NL" dirty="0"/>
              <a:t> </a:t>
            </a:r>
            <a:r>
              <a:rPr lang="nl-NL" dirty="0" err="1"/>
              <a:t>ZVersWiss</a:t>
            </a:r>
            <a:r>
              <a:rPr lang="nl-NL" dirty="0"/>
              <a:t> (2015) 104: 481-499</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…behandelt </a:t>
            </a:r>
            <a:r>
              <a:rPr lang="nl-NL" dirty="0"/>
              <a:t>die </a:t>
            </a:r>
            <a:r>
              <a:rPr lang="nl-NL" dirty="0" err="1"/>
              <a:t>rechtlichen</a:t>
            </a:r>
            <a:r>
              <a:rPr lang="nl-NL" dirty="0"/>
              <a:t> </a:t>
            </a:r>
            <a:r>
              <a:rPr lang="nl-NL" dirty="0" err="1"/>
              <a:t>Implikationen</a:t>
            </a:r>
            <a:r>
              <a:rPr lang="nl-NL" dirty="0"/>
              <a:t>, die </a:t>
            </a:r>
            <a:r>
              <a:rPr lang="nl-NL" dirty="0" err="1" smtClean="0"/>
              <a:t>mit</a:t>
            </a:r>
            <a:r>
              <a:rPr lang="nl-NL" dirty="0" smtClean="0"/>
              <a:t> der </a:t>
            </a:r>
            <a:r>
              <a:rPr lang="nl-NL" dirty="0" err="1"/>
              <a:t>zunehmenden</a:t>
            </a:r>
            <a:r>
              <a:rPr lang="nl-NL" dirty="0"/>
              <a:t> </a:t>
            </a:r>
            <a:r>
              <a:rPr lang="nl-NL" dirty="0" err="1"/>
              <a:t>Fragmentierung</a:t>
            </a:r>
            <a:r>
              <a:rPr lang="nl-NL" dirty="0"/>
              <a:t> der </a:t>
            </a:r>
            <a:r>
              <a:rPr lang="nl-NL" dirty="0" err="1"/>
              <a:t>Kollektive</a:t>
            </a:r>
            <a:r>
              <a:rPr lang="nl-NL" dirty="0"/>
              <a:t> in der </a:t>
            </a:r>
            <a:r>
              <a:rPr lang="nl-NL" dirty="0" err="1"/>
              <a:t>Privatversicherung</a:t>
            </a:r>
            <a:r>
              <a:rPr lang="nl-NL" dirty="0"/>
              <a:t> </a:t>
            </a:r>
            <a:r>
              <a:rPr lang="nl-NL" dirty="0" err="1" smtClean="0"/>
              <a:t>verbunden</a:t>
            </a:r>
            <a:r>
              <a:rPr lang="nl-NL" dirty="0" smtClean="0"/>
              <a:t> </a:t>
            </a:r>
            <a:r>
              <a:rPr lang="nl-NL" dirty="0" err="1" smtClean="0"/>
              <a:t>sind</a:t>
            </a:r>
            <a:r>
              <a:rPr lang="nl-NL" dirty="0"/>
              <a:t>. </a:t>
            </a:r>
            <a:r>
              <a:rPr lang="nl-NL" dirty="0" err="1"/>
              <a:t>Dabei</a:t>
            </a:r>
            <a:r>
              <a:rPr lang="nl-NL" dirty="0"/>
              <a:t> </a:t>
            </a:r>
            <a:r>
              <a:rPr lang="nl-NL" dirty="0" err="1"/>
              <a:t>wird</a:t>
            </a:r>
            <a:r>
              <a:rPr lang="nl-NL" dirty="0"/>
              <a:t> </a:t>
            </a:r>
            <a:r>
              <a:rPr lang="nl-NL" dirty="0" err="1"/>
              <a:t>zunächst</a:t>
            </a:r>
            <a:r>
              <a:rPr lang="nl-NL" dirty="0"/>
              <a:t> </a:t>
            </a:r>
            <a:r>
              <a:rPr lang="nl-NL" dirty="0" err="1"/>
              <a:t>herausgearbeitet</a:t>
            </a:r>
            <a:r>
              <a:rPr lang="nl-NL" dirty="0"/>
              <a:t>, </a:t>
            </a:r>
            <a:r>
              <a:rPr lang="nl-NL" dirty="0" err="1"/>
              <a:t>dass</a:t>
            </a:r>
            <a:r>
              <a:rPr lang="nl-NL" dirty="0"/>
              <a:t> der </a:t>
            </a:r>
            <a:r>
              <a:rPr lang="nl-NL" dirty="0" err="1"/>
              <a:t>Begriff</a:t>
            </a:r>
            <a:r>
              <a:rPr lang="nl-NL" dirty="0"/>
              <a:t> des „</a:t>
            </a:r>
            <a:r>
              <a:rPr lang="nl-NL" dirty="0" err="1"/>
              <a:t>Kollektivs</a:t>
            </a:r>
            <a:r>
              <a:rPr lang="nl-NL" dirty="0" smtClean="0"/>
              <a:t>“ </a:t>
            </a:r>
            <a:r>
              <a:rPr lang="nl-NL" dirty="0" err="1" smtClean="0"/>
              <a:t>dem</a:t>
            </a:r>
            <a:r>
              <a:rPr lang="nl-NL" dirty="0" smtClean="0"/>
              <a:t> </a:t>
            </a:r>
            <a:r>
              <a:rPr lang="nl-NL" dirty="0" err="1"/>
              <a:t>Versicherungsvertragsrecht</a:t>
            </a:r>
            <a:r>
              <a:rPr lang="nl-NL" dirty="0"/>
              <a:t> </a:t>
            </a:r>
            <a:r>
              <a:rPr lang="nl-NL" dirty="0" err="1"/>
              <a:t>fremd</a:t>
            </a:r>
            <a:r>
              <a:rPr lang="nl-NL" dirty="0"/>
              <a:t> </a:t>
            </a:r>
            <a:r>
              <a:rPr lang="nl-NL" dirty="0" err="1"/>
              <a:t>ist</a:t>
            </a:r>
            <a:r>
              <a:rPr lang="nl-NL" dirty="0"/>
              <a:t>, </a:t>
            </a:r>
            <a:r>
              <a:rPr lang="nl-NL" dirty="0" err="1"/>
              <a:t>weil</a:t>
            </a:r>
            <a:r>
              <a:rPr lang="nl-NL" dirty="0"/>
              <a:t> der </a:t>
            </a:r>
            <a:r>
              <a:rPr lang="nl-NL" dirty="0" err="1"/>
              <a:t>Versicherungsvertrag</a:t>
            </a:r>
            <a:r>
              <a:rPr lang="nl-NL" dirty="0"/>
              <a:t> </a:t>
            </a:r>
            <a:r>
              <a:rPr lang="nl-NL" dirty="0" err="1"/>
              <a:t>keine</a:t>
            </a:r>
            <a:r>
              <a:rPr lang="nl-NL" dirty="0"/>
              <a:t> </a:t>
            </a:r>
            <a:r>
              <a:rPr lang="nl-NL" dirty="0" err="1" smtClean="0"/>
              <a:t>Beziehungen</a:t>
            </a:r>
            <a:r>
              <a:rPr lang="nl-NL" dirty="0" smtClean="0"/>
              <a:t> </a:t>
            </a:r>
            <a:r>
              <a:rPr lang="nl-NL" dirty="0" err="1" smtClean="0"/>
              <a:t>zwischen</a:t>
            </a:r>
            <a:r>
              <a:rPr lang="nl-NL" dirty="0" smtClean="0"/>
              <a:t> </a:t>
            </a:r>
            <a:r>
              <a:rPr lang="nl-NL" dirty="0"/>
              <a:t>den </a:t>
            </a:r>
            <a:r>
              <a:rPr lang="nl-NL" dirty="0" err="1"/>
              <a:t>einzelnen</a:t>
            </a:r>
            <a:r>
              <a:rPr lang="nl-NL" dirty="0"/>
              <a:t> </a:t>
            </a:r>
            <a:r>
              <a:rPr lang="nl-NL" dirty="0" err="1"/>
              <a:t>Versicherungsnehmern</a:t>
            </a:r>
            <a:r>
              <a:rPr lang="nl-NL" dirty="0"/>
              <a:t> </a:t>
            </a:r>
            <a:r>
              <a:rPr lang="nl-NL" dirty="0" err="1"/>
              <a:t>begründet</a:t>
            </a:r>
            <a:r>
              <a:rPr lang="nl-NL" dirty="0"/>
              <a:t>. Da die </a:t>
            </a:r>
            <a:r>
              <a:rPr lang="nl-NL" dirty="0" err="1" smtClean="0"/>
              <a:t>Interessen</a:t>
            </a:r>
            <a:r>
              <a:rPr lang="nl-NL" dirty="0" smtClean="0"/>
              <a:t> der </a:t>
            </a:r>
            <a:r>
              <a:rPr lang="nl-NL" dirty="0" err="1"/>
              <a:t>Versicherungsnehmer</a:t>
            </a:r>
            <a:r>
              <a:rPr lang="nl-NL" dirty="0"/>
              <a:t> nicht immer </a:t>
            </a:r>
            <a:r>
              <a:rPr lang="nl-NL" dirty="0" err="1"/>
              <a:t>homogen</a:t>
            </a:r>
            <a:r>
              <a:rPr lang="nl-NL" dirty="0"/>
              <a:t> </a:t>
            </a:r>
            <a:r>
              <a:rPr lang="nl-NL" dirty="0" err="1"/>
              <a:t>sind</a:t>
            </a:r>
            <a:r>
              <a:rPr lang="nl-NL" dirty="0"/>
              <a:t>, </a:t>
            </a:r>
            <a:r>
              <a:rPr lang="nl-NL" dirty="0" err="1"/>
              <a:t>ist</a:t>
            </a:r>
            <a:r>
              <a:rPr lang="nl-NL" dirty="0"/>
              <a:t> der </a:t>
            </a:r>
            <a:r>
              <a:rPr lang="nl-NL" dirty="0" err="1" smtClean="0"/>
              <a:t>Gesetzgeber</a:t>
            </a:r>
            <a:r>
              <a:rPr lang="nl-NL" dirty="0" smtClean="0"/>
              <a:t> gehalten</a:t>
            </a:r>
            <a:r>
              <a:rPr lang="nl-NL" dirty="0"/>
              <a:t>, die </a:t>
            </a:r>
            <a:r>
              <a:rPr lang="nl-NL" dirty="0" err="1"/>
              <a:t>Interessenkonflikte</a:t>
            </a:r>
            <a:r>
              <a:rPr lang="nl-NL" dirty="0"/>
              <a:t> </a:t>
            </a:r>
            <a:r>
              <a:rPr lang="nl-NL" dirty="0" err="1"/>
              <a:t>im</a:t>
            </a:r>
            <a:r>
              <a:rPr lang="nl-NL" dirty="0"/>
              <a:t> </a:t>
            </a:r>
            <a:r>
              <a:rPr lang="nl-NL" dirty="0" err="1"/>
              <a:t>Kollektiv</a:t>
            </a:r>
            <a:r>
              <a:rPr lang="nl-NL" dirty="0"/>
              <a:t> </a:t>
            </a:r>
            <a:r>
              <a:rPr lang="nl-NL" dirty="0" err="1"/>
              <a:t>zu</a:t>
            </a:r>
            <a:r>
              <a:rPr lang="nl-NL" dirty="0"/>
              <a:t> </a:t>
            </a:r>
            <a:r>
              <a:rPr lang="nl-NL" dirty="0" err="1"/>
              <a:t>einem</a:t>
            </a:r>
            <a:r>
              <a:rPr lang="nl-NL" dirty="0"/>
              <a:t> </a:t>
            </a:r>
            <a:r>
              <a:rPr lang="nl-NL" dirty="0" err="1"/>
              <a:t>Ausgleich</a:t>
            </a:r>
            <a:r>
              <a:rPr lang="nl-NL" dirty="0"/>
              <a:t> </a:t>
            </a:r>
            <a:r>
              <a:rPr lang="nl-NL" dirty="0" err="1"/>
              <a:t>zu</a:t>
            </a:r>
            <a:r>
              <a:rPr lang="nl-NL" dirty="0"/>
              <a:t> </a:t>
            </a:r>
            <a:r>
              <a:rPr lang="nl-NL" dirty="0" err="1"/>
              <a:t>bringen</a:t>
            </a:r>
            <a:r>
              <a:rPr lang="nl-NL" dirty="0"/>
              <a:t>.</a:t>
            </a:r>
          </a:p>
          <a:p>
            <a:endParaRPr lang="nl-NL" dirty="0"/>
          </a:p>
        </p:txBody>
      </p:sp>
    </p:spTree>
    <p:extLst>
      <p:ext uri="{BB962C8B-B14F-4D97-AF65-F5344CB8AC3E}">
        <p14:creationId xmlns:p14="http://schemas.microsoft.com/office/powerpoint/2010/main" val="323705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2034"/>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620688"/>
            <a:ext cx="8229600" cy="5505475"/>
          </a:xfrm>
        </p:spPr>
        <p:txBody>
          <a:bodyPr>
            <a:normAutofit/>
          </a:bodyPr>
          <a:lstStyle/>
          <a:p>
            <a:r>
              <a:rPr lang="nl-NL" dirty="0"/>
              <a:t>Het begrip ‘verzekeringsrecht’ is diffuus van aard. Bij </a:t>
            </a:r>
            <a:r>
              <a:rPr lang="nl-NL" dirty="0" smtClean="0"/>
              <a:t>de invulling </a:t>
            </a:r>
            <a:r>
              <a:rPr lang="nl-NL" dirty="0"/>
              <a:t>hiervan kan worden uitgegaan van een ‘body </a:t>
            </a:r>
            <a:r>
              <a:rPr lang="nl-NL" dirty="0" smtClean="0"/>
              <a:t>of </a:t>
            </a:r>
            <a:r>
              <a:rPr lang="nl-NL" dirty="0" err="1" smtClean="0"/>
              <a:t>law</a:t>
            </a:r>
            <a:r>
              <a:rPr lang="nl-NL" dirty="0"/>
              <a:t>’ dat de verzekeringsbranche regelt; de nadruk </a:t>
            </a:r>
            <a:r>
              <a:rPr lang="nl-NL" dirty="0" smtClean="0"/>
              <a:t>kan echter </a:t>
            </a:r>
            <a:r>
              <a:rPr lang="nl-NL" dirty="0"/>
              <a:t>ook liggen op de regels die de onderlinge relatie </a:t>
            </a:r>
            <a:r>
              <a:rPr lang="nl-NL" dirty="0" smtClean="0"/>
              <a:t>bepalen tussen </a:t>
            </a:r>
            <a:r>
              <a:rPr lang="nl-NL" dirty="0"/>
              <a:t>verzekeraar, verzekeringnemer en verzekerde</a:t>
            </a:r>
            <a:r>
              <a:rPr lang="nl-NL" dirty="0" smtClean="0"/>
              <a:t>. Het </a:t>
            </a:r>
            <a:r>
              <a:rPr lang="nl-NL" dirty="0"/>
              <a:t>concept ’verzekeren’ als handel in (on)zekerheid </a:t>
            </a:r>
            <a:r>
              <a:rPr lang="nl-NL" dirty="0" smtClean="0"/>
              <a:t>krijgt in </a:t>
            </a:r>
            <a:r>
              <a:rPr lang="nl-NL" dirty="0"/>
              <a:t>een juridische context verschillende labels en kan </a:t>
            </a:r>
            <a:r>
              <a:rPr lang="nl-NL" dirty="0" smtClean="0"/>
              <a:t>vanuit tal </a:t>
            </a:r>
            <a:r>
              <a:rPr lang="nl-NL" dirty="0"/>
              <a:t>van invalshoeken worden benaderd.</a:t>
            </a:r>
            <a:endParaRPr lang="nl-NL" dirty="0"/>
          </a:p>
        </p:txBody>
      </p:sp>
    </p:spTree>
    <p:extLst>
      <p:ext uri="{BB962C8B-B14F-4D97-AF65-F5344CB8AC3E}">
        <p14:creationId xmlns:p14="http://schemas.microsoft.com/office/powerpoint/2010/main" val="169241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764704"/>
            <a:ext cx="8229600" cy="5361459"/>
          </a:xfrm>
        </p:spPr>
        <p:txBody>
          <a:bodyPr>
            <a:normAutofit fontScale="92500" lnSpcReduction="20000"/>
          </a:bodyPr>
          <a:lstStyle/>
          <a:p>
            <a:r>
              <a:rPr lang="nl-NL" dirty="0"/>
              <a:t>Belangrijke vragen daarbij betreffen de bedrijfsvoering (wat is </a:t>
            </a:r>
            <a:r>
              <a:rPr lang="nl-NL" dirty="0" smtClean="0"/>
              <a:t>een verzekeringsonderneming</a:t>
            </a:r>
            <a:r>
              <a:rPr lang="nl-NL" dirty="0"/>
              <a:t>; wat is de juridische </a:t>
            </a:r>
            <a:r>
              <a:rPr lang="nl-NL" dirty="0" smtClean="0"/>
              <a:t>definitie van </a:t>
            </a:r>
            <a:r>
              <a:rPr lang="nl-NL" dirty="0"/>
              <a:t>verzekeren; wat maakt een overeenkomst tot een </a:t>
            </a:r>
            <a:r>
              <a:rPr lang="nl-NL" i="1" dirty="0"/>
              <a:t>verzekerings</a:t>
            </a:r>
            <a:r>
              <a:rPr lang="nl-NL" dirty="0"/>
              <a:t>overeenkomst</a:t>
            </a:r>
            <a:r>
              <a:rPr lang="nl-NL" dirty="0" smtClean="0"/>
              <a:t>; op </a:t>
            </a:r>
            <a:r>
              <a:rPr lang="nl-NL" dirty="0"/>
              <a:t>welke wijze kan de </a:t>
            </a:r>
            <a:r>
              <a:rPr lang="nl-NL" dirty="0" smtClean="0"/>
              <a:t>verzekeringsmarkt worden gedefinieerd </a:t>
            </a:r>
            <a:r>
              <a:rPr lang="nl-NL" dirty="0"/>
              <a:t>en wat is verzekeren </a:t>
            </a:r>
            <a:r>
              <a:rPr lang="nl-NL" dirty="0" smtClean="0"/>
              <a:t>vanuit juridisch </a:t>
            </a:r>
            <a:r>
              <a:rPr lang="nl-NL" dirty="0"/>
              <a:t>perspectief? Verzekering is ook een </a:t>
            </a:r>
            <a:r>
              <a:rPr lang="nl-NL" dirty="0" smtClean="0"/>
              <a:t>motor van </a:t>
            </a:r>
            <a:r>
              <a:rPr lang="nl-NL" dirty="0"/>
              <a:t>economische vooruitgang en een instrument om de </a:t>
            </a:r>
            <a:r>
              <a:rPr lang="nl-NL" dirty="0" smtClean="0"/>
              <a:t>belofte van </a:t>
            </a:r>
            <a:r>
              <a:rPr lang="nl-NL" dirty="0"/>
              <a:t>economische en financiële zekerheid te </a:t>
            </a:r>
            <a:r>
              <a:rPr lang="nl-NL" dirty="0" smtClean="0"/>
              <a:t>construeren in </a:t>
            </a:r>
            <a:r>
              <a:rPr lang="nl-NL" dirty="0"/>
              <a:t>een fragiele en onzekere wereld, ook bijvoorbeeld </a:t>
            </a:r>
            <a:r>
              <a:rPr lang="nl-NL" dirty="0" smtClean="0"/>
              <a:t>in relatie </a:t>
            </a:r>
            <a:r>
              <a:rPr lang="nl-NL" dirty="0"/>
              <a:t>tot </a:t>
            </a:r>
            <a:r>
              <a:rPr lang="nl-NL" dirty="0" smtClean="0"/>
              <a:t>klimaatverandering.</a:t>
            </a:r>
            <a:endParaRPr lang="nl-NL" dirty="0"/>
          </a:p>
          <a:p>
            <a:endParaRPr lang="nl-NL" dirty="0"/>
          </a:p>
        </p:txBody>
      </p:sp>
    </p:spTree>
    <p:extLst>
      <p:ext uri="{BB962C8B-B14F-4D97-AF65-F5344CB8AC3E}">
        <p14:creationId xmlns:p14="http://schemas.microsoft.com/office/powerpoint/2010/main" val="321361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171400"/>
            <a:ext cx="8229600" cy="446038"/>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332656"/>
            <a:ext cx="8229600" cy="5793507"/>
          </a:xfrm>
        </p:spPr>
        <p:txBody>
          <a:bodyPr>
            <a:normAutofit fontScale="85000" lnSpcReduction="10000"/>
          </a:bodyPr>
          <a:lstStyle/>
          <a:p>
            <a:r>
              <a:rPr lang="nl-NL" dirty="0"/>
              <a:t>Verzekering is een </a:t>
            </a:r>
            <a:r>
              <a:rPr lang="nl-NL" dirty="0" smtClean="0"/>
              <a:t>geaccepteerde manier </a:t>
            </a:r>
            <a:r>
              <a:rPr lang="nl-NL" dirty="0"/>
              <a:t>om financiële risico’s te beperken</a:t>
            </a:r>
            <a:r>
              <a:rPr lang="nl-NL" dirty="0" smtClean="0"/>
              <a:t>. Toezicht </a:t>
            </a:r>
            <a:r>
              <a:rPr lang="nl-NL" dirty="0"/>
              <a:t>op verzekeren is een erkenning van de </a:t>
            </a:r>
            <a:r>
              <a:rPr lang="nl-NL" dirty="0" smtClean="0"/>
              <a:t>maatschappelijke rol </a:t>
            </a:r>
            <a:r>
              <a:rPr lang="nl-NL" dirty="0"/>
              <a:t>van verzekering in de maatschappij en </a:t>
            </a:r>
            <a:r>
              <a:rPr lang="nl-NL" dirty="0" smtClean="0"/>
              <a:t>de bemoeienis </a:t>
            </a:r>
            <a:r>
              <a:rPr lang="nl-NL" dirty="0"/>
              <a:t>van de overheid hierbij is </a:t>
            </a:r>
            <a:r>
              <a:rPr lang="nl-NL" dirty="0" smtClean="0"/>
              <a:t>groot. Historisch gezien </a:t>
            </a:r>
            <a:r>
              <a:rPr lang="nl-NL" dirty="0"/>
              <a:t>had het perspectief van het delen van risico’s </a:t>
            </a:r>
            <a:r>
              <a:rPr lang="nl-NL" dirty="0" smtClean="0"/>
              <a:t>een belangrijke </a:t>
            </a:r>
            <a:r>
              <a:rPr lang="nl-NL" dirty="0"/>
              <a:t>functie. Tegenwoordig wordt aangenomen </a:t>
            </a:r>
            <a:r>
              <a:rPr lang="nl-NL" dirty="0" smtClean="0"/>
              <a:t>dat risico-overdracht </a:t>
            </a:r>
            <a:r>
              <a:rPr lang="nl-NL" dirty="0"/>
              <a:t>de centrale gedachte is van verzekering</a:t>
            </a:r>
            <a:r>
              <a:rPr lang="nl-NL" dirty="0" smtClean="0"/>
              <a:t>. Ook </a:t>
            </a:r>
            <a:r>
              <a:rPr lang="nl-NL" dirty="0"/>
              <a:t>de culturele functie van verzekeren kan dan </a:t>
            </a:r>
            <a:r>
              <a:rPr lang="nl-NL" dirty="0" smtClean="0"/>
              <a:t>als uitgangspunt </a:t>
            </a:r>
            <a:r>
              <a:rPr lang="nl-NL" dirty="0"/>
              <a:t>worden genomen, naast </a:t>
            </a:r>
            <a:r>
              <a:rPr lang="nl-NL" dirty="0" smtClean="0"/>
              <a:t>rechtseconomische perspectieven. </a:t>
            </a:r>
            <a:r>
              <a:rPr lang="nl-NL" dirty="0"/>
              <a:t>Voor de zorgverzekering gelden weer </a:t>
            </a:r>
            <a:r>
              <a:rPr lang="nl-NL" dirty="0" smtClean="0"/>
              <a:t>andere overwegingen, waarbij </a:t>
            </a:r>
            <a:r>
              <a:rPr lang="nl-NL" dirty="0"/>
              <a:t>eveneens culturele en </a:t>
            </a:r>
            <a:r>
              <a:rPr lang="nl-NL" dirty="0" smtClean="0"/>
              <a:t>maatschappelijke ontwikkelingen </a:t>
            </a:r>
            <a:r>
              <a:rPr lang="nl-NL" dirty="0"/>
              <a:t>een rol spelen.</a:t>
            </a:r>
            <a:endParaRPr lang="nl-NL" dirty="0"/>
          </a:p>
        </p:txBody>
      </p:sp>
    </p:spTree>
    <p:extLst>
      <p:ext uri="{BB962C8B-B14F-4D97-AF65-F5344CB8AC3E}">
        <p14:creationId xmlns:p14="http://schemas.microsoft.com/office/powerpoint/2010/main" val="259545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36004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332656"/>
            <a:ext cx="8229600" cy="5793507"/>
          </a:xfrm>
        </p:spPr>
        <p:txBody>
          <a:bodyPr>
            <a:normAutofit lnSpcReduction="10000"/>
          </a:bodyPr>
          <a:lstStyle/>
          <a:p>
            <a:r>
              <a:rPr lang="nl-NL" dirty="0"/>
              <a:t>Alle genoemde doelstellingen hebben invloed op het </a:t>
            </a:r>
            <a:r>
              <a:rPr lang="nl-NL" dirty="0" smtClean="0"/>
              <a:t>privaatrechtelijk verzekeringsrecht</a:t>
            </a:r>
            <a:r>
              <a:rPr lang="nl-NL" dirty="0"/>
              <a:t>, rechtstreeks via wetgeving</a:t>
            </a:r>
            <a:r>
              <a:rPr lang="nl-NL" dirty="0" smtClean="0"/>
              <a:t>, dan </a:t>
            </a:r>
            <a:r>
              <a:rPr lang="nl-NL" dirty="0"/>
              <a:t>wel indirect door middel van de toepassing </a:t>
            </a:r>
            <a:r>
              <a:rPr lang="nl-NL" dirty="0" smtClean="0"/>
              <a:t>van bestuurlijke </a:t>
            </a:r>
            <a:r>
              <a:rPr lang="nl-NL" dirty="0"/>
              <a:t>regelgeving en regels van ongeschreven </a:t>
            </a:r>
            <a:r>
              <a:rPr lang="nl-NL" dirty="0" smtClean="0"/>
              <a:t>recht en </a:t>
            </a:r>
            <a:r>
              <a:rPr lang="nl-NL" dirty="0"/>
              <a:t>de maatstaven van redelijkheid en billijkheid. Gezien </a:t>
            </a:r>
            <a:r>
              <a:rPr lang="nl-NL" dirty="0" smtClean="0"/>
              <a:t>de uiteenlopende </a:t>
            </a:r>
            <a:r>
              <a:rPr lang="nl-NL" dirty="0"/>
              <a:t>doelstellingen en de aard en ratio van </a:t>
            </a:r>
            <a:r>
              <a:rPr lang="nl-NL" dirty="0" smtClean="0"/>
              <a:t>regelgeving die </a:t>
            </a:r>
            <a:r>
              <a:rPr lang="nl-NL" dirty="0"/>
              <a:t>het verzekeringsbedrijf in alle opzichten raakt</a:t>
            </a:r>
            <a:r>
              <a:rPr lang="nl-NL" dirty="0" smtClean="0"/>
              <a:t>, moet </a:t>
            </a:r>
            <a:r>
              <a:rPr lang="nl-NL" dirty="0"/>
              <a:t>het verzekeringsrecht dan ook in zeer ruime zin </a:t>
            </a:r>
            <a:r>
              <a:rPr lang="nl-NL" dirty="0" smtClean="0"/>
              <a:t>worden opgevat</a:t>
            </a:r>
            <a:r>
              <a:rPr lang="nl-NL" dirty="0"/>
              <a:t>.</a:t>
            </a:r>
            <a:endParaRPr lang="nl-NL" dirty="0"/>
          </a:p>
        </p:txBody>
      </p:sp>
    </p:spTree>
    <p:extLst>
      <p:ext uri="{BB962C8B-B14F-4D97-AF65-F5344CB8AC3E}">
        <p14:creationId xmlns:p14="http://schemas.microsoft.com/office/powerpoint/2010/main" val="172621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8058"/>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692696"/>
            <a:ext cx="8229600" cy="5433467"/>
          </a:xfrm>
        </p:spPr>
        <p:txBody>
          <a:bodyPr>
            <a:normAutofit fontScale="92500" lnSpcReduction="20000"/>
          </a:bodyPr>
          <a:lstStyle/>
          <a:p>
            <a:r>
              <a:rPr lang="nl-NL" dirty="0"/>
              <a:t>De vraag ligt voor of de in de EU bestaande verschillen </a:t>
            </a:r>
            <a:r>
              <a:rPr lang="nl-NL" dirty="0" smtClean="0"/>
              <a:t>in nationaal </a:t>
            </a:r>
            <a:r>
              <a:rPr lang="nl-NL" dirty="0"/>
              <a:t>(materieel) verzekeringsrecht een </a:t>
            </a:r>
            <a:r>
              <a:rPr lang="nl-NL" dirty="0" smtClean="0"/>
              <a:t>belemmering vormen </a:t>
            </a:r>
            <a:r>
              <a:rPr lang="nl-NL" dirty="0"/>
              <a:t>voor de verwezenlijking van de interne </a:t>
            </a:r>
            <a:r>
              <a:rPr lang="nl-NL" dirty="0" smtClean="0"/>
              <a:t>markt. Of daarbij </a:t>
            </a:r>
            <a:r>
              <a:rPr lang="nl-NL" dirty="0"/>
              <a:t>behoefte is aan beginselen (</a:t>
            </a:r>
            <a:r>
              <a:rPr lang="nl-NL" dirty="0" err="1"/>
              <a:t>Principles</a:t>
            </a:r>
            <a:r>
              <a:rPr lang="nl-NL" dirty="0"/>
              <a:t>) is de </a:t>
            </a:r>
            <a:r>
              <a:rPr lang="nl-NL" dirty="0" smtClean="0"/>
              <a:t>vraag. Reich </a:t>
            </a:r>
            <a:r>
              <a:rPr lang="nl-NL" dirty="0"/>
              <a:t>heeft een aantal algemene beginselen van </a:t>
            </a:r>
            <a:r>
              <a:rPr lang="nl-NL" dirty="0" smtClean="0"/>
              <a:t>Europees recht </a:t>
            </a:r>
            <a:r>
              <a:rPr lang="nl-NL" dirty="0"/>
              <a:t>gedefinieerd: de ‘</a:t>
            </a:r>
            <a:r>
              <a:rPr lang="nl-NL" dirty="0" err="1"/>
              <a:t>framed</a:t>
            </a:r>
            <a:r>
              <a:rPr lang="nl-NL" dirty="0"/>
              <a:t>’ </a:t>
            </a:r>
            <a:r>
              <a:rPr lang="nl-NL" dirty="0" err="1"/>
              <a:t>autonomy</a:t>
            </a:r>
            <a:r>
              <a:rPr lang="nl-NL" dirty="0"/>
              <a:t>, bescherming </a:t>
            </a:r>
            <a:r>
              <a:rPr lang="nl-NL" dirty="0" smtClean="0"/>
              <a:t>van de </a:t>
            </a:r>
            <a:r>
              <a:rPr lang="nl-NL" dirty="0"/>
              <a:t>zwakke partij (werknemer en consument), non-discriminatie</a:t>
            </a:r>
            <a:r>
              <a:rPr lang="nl-NL" dirty="0" smtClean="0"/>
              <a:t>, effectiviteit </a:t>
            </a:r>
            <a:r>
              <a:rPr lang="nl-NL" dirty="0"/>
              <a:t>met aandacht voor mededingingsrecht</a:t>
            </a:r>
            <a:r>
              <a:rPr lang="nl-NL" dirty="0" smtClean="0"/>
              <a:t>, ’</a:t>
            </a:r>
            <a:r>
              <a:rPr lang="nl-NL" dirty="0" err="1" smtClean="0"/>
              <a:t>balancing</a:t>
            </a:r>
            <a:r>
              <a:rPr lang="nl-NL" dirty="0"/>
              <a:t>’, proportionaliteit, redelijkheid en billijkheid (opkomend</a:t>
            </a:r>
            <a:r>
              <a:rPr lang="nl-NL" dirty="0" smtClean="0"/>
              <a:t>) en </a:t>
            </a:r>
            <a:r>
              <a:rPr lang="nl-NL" dirty="0"/>
              <a:t>het verbod op </a:t>
            </a:r>
            <a:r>
              <a:rPr lang="nl-NL" dirty="0" smtClean="0"/>
              <a:t>rechtsmisbruik.</a:t>
            </a:r>
            <a:endParaRPr lang="nl-NL" dirty="0"/>
          </a:p>
        </p:txBody>
      </p:sp>
    </p:spTree>
    <p:extLst>
      <p:ext uri="{BB962C8B-B14F-4D97-AF65-F5344CB8AC3E}">
        <p14:creationId xmlns:p14="http://schemas.microsoft.com/office/powerpoint/2010/main" val="16998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PEICL</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De PEICL </a:t>
            </a:r>
            <a:r>
              <a:rPr lang="nl-NL" dirty="0" smtClean="0"/>
              <a:t>beogen dergelijke </a:t>
            </a:r>
            <a:r>
              <a:rPr lang="nl-NL" dirty="0"/>
              <a:t>beginselen te bieden in een concrete </a:t>
            </a:r>
            <a:r>
              <a:rPr lang="nl-NL" dirty="0" smtClean="0"/>
              <a:t>regeling voor </a:t>
            </a:r>
            <a:r>
              <a:rPr lang="nl-NL" dirty="0"/>
              <a:t>de verzekeringsovereenkomst, tevens </a:t>
            </a:r>
            <a:r>
              <a:rPr lang="nl-NL" dirty="0" smtClean="0"/>
              <a:t>gebaseerd op </a:t>
            </a:r>
            <a:r>
              <a:rPr lang="nl-NL" dirty="0"/>
              <a:t>rechtsvergelijkende bevindingen. De Expert Group </a:t>
            </a:r>
            <a:r>
              <a:rPr lang="nl-NL" dirty="0" smtClean="0"/>
              <a:t>on European </a:t>
            </a:r>
            <a:r>
              <a:rPr lang="nl-NL" dirty="0"/>
              <a:t>Insurance Contract </a:t>
            </a:r>
            <a:r>
              <a:rPr lang="nl-NL" dirty="0" err="1"/>
              <a:t>Law</a:t>
            </a:r>
            <a:r>
              <a:rPr lang="nl-NL" dirty="0"/>
              <a:t> stelt vast dat op </a:t>
            </a:r>
            <a:r>
              <a:rPr lang="nl-NL" dirty="0" smtClean="0"/>
              <a:t>vrijwel alle </a:t>
            </a:r>
            <a:r>
              <a:rPr lang="nl-NL" dirty="0"/>
              <a:t>specifieke onderdelen van de verzekeringsmarkt </a:t>
            </a:r>
            <a:r>
              <a:rPr lang="nl-NL" dirty="0" smtClean="0"/>
              <a:t>verschillen bestaan </a:t>
            </a:r>
            <a:r>
              <a:rPr lang="nl-NL" dirty="0"/>
              <a:t>in materiële regelgeving, maar </a:t>
            </a:r>
            <a:r>
              <a:rPr lang="nl-NL" dirty="0" smtClean="0"/>
              <a:t>onderkent dat </a:t>
            </a:r>
            <a:r>
              <a:rPr lang="nl-NL" dirty="0"/>
              <a:t>grensoverschrijdend verzekeren ook belemmeringen </a:t>
            </a:r>
            <a:r>
              <a:rPr lang="nl-NL" dirty="0" smtClean="0"/>
              <a:t>kan ondervinden </a:t>
            </a:r>
            <a:r>
              <a:rPr lang="nl-NL" dirty="0"/>
              <a:t>van feitelijke, economische of sociale aard </a:t>
            </a:r>
            <a:r>
              <a:rPr lang="nl-NL" dirty="0" smtClean="0"/>
              <a:t>en andere </a:t>
            </a:r>
            <a:r>
              <a:rPr lang="nl-NL" dirty="0"/>
              <a:t>met betrekking tot gebieden die buiten het </a:t>
            </a:r>
            <a:r>
              <a:rPr lang="nl-NL" dirty="0" smtClean="0"/>
              <a:t>contractenrecht vallen</a:t>
            </a:r>
            <a:r>
              <a:rPr lang="nl-NL" dirty="0"/>
              <a:t>, zoals </a:t>
            </a:r>
            <a:r>
              <a:rPr lang="nl-NL" dirty="0" err="1"/>
              <a:t>prudentiële</a:t>
            </a:r>
            <a:r>
              <a:rPr lang="nl-NL" dirty="0"/>
              <a:t> regels </a:t>
            </a:r>
            <a:r>
              <a:rPr lang="nl-NL" dirty="0" smtClean="0"/>
              <a:t>en belastingmaatregelen</a:t>
            </a:r>
            <a:r>
              <a:rPr lang="nl-NL" dirty="0"/>
              <a:t>.</a:t>
            </a:r>
            <a:endParaRPr lang="nl-NL" dirty="0"/>
          </a:p>
        </p:txBody>
      </p:sp>
    </p:spTree>
    <p:extLst>
      <p:ext uri="{BB962C8B-B14F-4D97-AF65-F5344CB8AC3E}">
        <p14:creationId xmlns:p14="http://schemas.microsoft.com/office/powerpoint/2010/main" val="60675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18"/>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04664"/>
            <a:ext cx="8229600" cy="5721499"/>
          </a:xfrm>
        </p:spPr>
        <p:txBody>
          <a:bodyPr>
            <a:normAutofit fontScale="92500"/>
          </a:bodyPr>
          <a:lstStyle/>
          <a:p>
            <a:r>
              <a:rPr lang="nl-NL" dirty="0"/>
              <a:t>Deze verschillen omvatten nationale </a:t>
            </a:r>
            <a:r>
              <a:rPr lang="nl-NL" dirty="0" smtClean="0"/>
              <a:t>verschillen bij </a:t>
            </a:r>
            <a:r>
              <a:rPr lang="nl-NL" dirty="0"/>
              <a:t>de invulling van het ‘</a:t>
            </a:r>
            <a:r>
              <a:rPr lang="nl-NL" dirty="0" err="1"/>
              <a:t>know</a:t>
            </a:r>
            <a:r>
              <a:rPr lang="nl-NL" dirty="0"/>
              <a:t> </a:t>
            </a:r>
            <a:r>
              <a:rPr lang="nl-NL" dirty="0" err="1"/>
              <a:t>your</a:t>
            </a:r>
            <a:r>
              <a:rPr lang="nl-NL" dirty="0"/>
              <a:t> customer’-beginsel, </a:t>
            </a:r>
            <a:r>
              <a:rPr lang="nl-NL" dirty="0" smtClean="0"/>
              <a:t>begrip van </a:t>
            </a:r>
            <a:r>
              <a:rPr lang="nl-NL" dirty="0"/>
              <a:t>het werkelijke risico dat gedekt wordt, maar </a:t>
            </a:r>
            <a:r>
              <a:rPr lang="nl-NL" dirty="0" smtClean="0"/>
              <a:t>ook taalkundige </a:t>
            </a:r>
            <a:r>
              <a:rPr lang="nl-NL" dirty="0"/>
              <a:t>en culturele aspecten waaronder het </a:t>
            </a:r>
            <a:r>
              <a:rPr lang="nl-NL" dirty="0" smtClean="0"/>
              <a:t>beschermingsniveau van </a:t>
            </a:r>
            <a:r>
              <a:rPr lang="nl-NL" dirty="0"/>
              <a:t>de verzekeringnemer, verwachtingen </a:t>
            </a:r>
            <a:r>
              <a:rPr lang="nl-NL" dirty="0" smtClean="0"/>
              <a:t>van de </a:t>
            </a:r>
            <a:r>
              <a:rPr lang="nl-NL" dirty="0"/>
              <a:t>cliënt, de noodzaak tot lokale claimafhandeling, </a:t>
            </a:r>
            <a:r>
              <a:rPr lang="nl-NL" dirty="0" smtClean="0"/>
              <a:t>het voorkomen </a:t>
            </a:r>
            <a:r>
              <a:rPr lang="nl-NL" dirty="0"/>
              <a:t>en bestraffen van verzekeringsfraude, </a:t>
            </a:r>
            <a:r>
              <a:rPr lang="nl-NL" dirty="0" smtClean="0"/>
              <a:t>aspecten van </a:t>
            </a:r>
            <a:r>
              <a:rPr lang="nl-NL" dirty="0"/>
              <a:t>specifieke fiscale en arbeidsrechtelijke aard, het juridische</a:t>
            </a:r>
            <a:r>
              <a:rPr lang="nl-NL" dirty="0" smtClean="0"/>
              <a:t>, regelgevende </a:t>
            </a:r>
            <a:r>
              <a:rPr lang="nl-NL" dirty="0"/>
              <a:t>en toezichtkader, en mogelijkheden </a:t>
            </a:r>
            <a:r>
              <a:rPr lang="nl-NL" dirty="0" smtClean="0"/>
              <a:t>voor grensoverschrijdende </a:t>
            </a:r>
            <a:r>
              <a:rPr lang="nl-NL" dirty="0"/>
              <a:t>geschillenbeslechting.</a:t>
            </a:r>
            <a:endParaRPr lang="nl-NL" dirty="0"/>
          </a:p>
        </p:txBody>
      </p:sp>
    </p:spTree>
    <p:extLst>
      <p:ext uri="{BB962C8B-B14F-4D97-AF65-F5344CB8AC3E}">
        <p14:creationId xmlns:p14="http://schemas.microsoft.com/office/powerpoint/2010/main" val="295807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116632"/>
            <a:ext cx="8229600" cy="36004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76672"/>
            <a:ext cx="8229600" cy="5649491"/>
          </a:xfrm>
        </p:spPr>
        <p:txBody>
          <a:bodyPr>
            <a:normAutofit fontScale="92500" lnSpcReduction="10000"/>
          </a:bodyPr>
          <a:lstStyle/>
          <a:p>
            <a:r>
              <a:rPr lang="nl-NL" dirty="0" smtClean="0"/>
              <a:t>Het </a:t>
            </a:r>
            <a:r>
              <a:rPr lang="nl-NL" dirty="0"/>
              <a:t>economisch </a:t>
            </a:r>
            <a:r>
              <a:rPr lang="nl-NL" dirty="0" smtClean="0"/>
              <a:t>ordeningsrecht op verzekeringsgebied (voor Nederland: de </a:t>
            </a:r>
            <a:r>
              <a:rPr lang="nl-NL" dirty="0" err="1" smtClean="0"/>
              <a:t>Wft</a:t>
            </a:r>
            <a:r>
              <a:rPr lang="nl-NL" dirty="0" smtClean="0"/>
              <a:t>), door Borgesius </a:t>
            </a:r>
            <a:r>
              <a:rPr lang="nl-NL" dirty="0"/>
              <a:t>aangeduid als ‘marktrecht</a:t>
            </a:r>
            <a:r>
              <a:rPr lang="nl-NL" dirty="0" smtClean="0"/>
              <a:t>’, is gebaseerd </a:t>
            </a:r>
            <a:r>
              <a:rPr lang="nl-NL" dirty="0"/>
              <a:t>op het ‘marktbeginsel’: een open </a:t>
            </a:r>
            <a:r>
              <a:rPr lang="nl-NL" dirty="0" smtClean="0"/>
              <a:t>markteconomie met </a:t>
            </a:r>
            <a:r>
              <a:rPr lang="nl-NL" dirty="0"/>
              <a:t>vrije mededinging. Marktrecht is dan gericht </a:t>
            </a:r>
            <a:r>
              <a:rPr lang="nl-NL" dirty="0" smtClean="0"/>
              <a:t>op het </a:t>
            </a:r>
            <a:r>
              <a:rPr lang="nl-NL" dirty="0"/>
              <a:t>beïnvloeden van het marktgedrag van </a:t>
            </a:r>
            <a:r>
              <a:rPr lang="nl-NL" dirty="0" smtClean="0"/>
              <a:t>ondernemingen voor </a:t>
            </a:r>
            <a:r>
              <a:rPr lang="nl-NL" dirty="0"/>
              <a:t>doeleinden van economisch beleid, met inbegrip </a:t>
            </a:r>
            <a:r>
              <a:rPr lang="nl-NL" dirty="0" smtClean="0"/>
              <a:t>van de </a:t>
            </a:r>
            <a:r>
              <a:rPr lang="nl-NL" dirty="0"/>
              <a:t>randvoorwaarden voor het marktverkeer zoals consumentenbescherming</a:t>
            </a:r>
            <a:r>
              <a:rPr lang="nl-NL" dirty="0" smtClean="0"/>
              <a:t>, fraudepreventie </a:t>
            </a:r>
            <a:r>
              <a:rPr lang="nl-NL" dirty="0"/>
              <a:t>en </a:t>
            </a:r>
            <a:r>
              <a:rPr lang="nl-NL" dirty="0" smtClean="0"/>
              <a:t>beschikbaarheid van </a:t>
            </a:r>
            <a:r>
              <a:rPr lang="nl-NL" dirty="0"/>
              <a:t>verzekeringen als ‘universele dienst’ (</a:t>
            </a:r>
            <a:r>
              <a:rPr lang="nl-NL" dirty="0" smtClean="0"/>
              <a:t>marktwerking ten </a:t>
            </a:r>
            <a:r>
              <a:rPr lang="nl-NL" dirty="0"/>
              <a:t>bate van iedereen, met een sociaal element </a:t>
            </a:r>
            <a:r>
              <a:rPr lang="nl-NL" dirty="0" smtClean="0"/>
              <a:t>dus).</a:t>
            </a:r>
            <a:endParaRPr lang="nl-NL" dirty="0"/>
          </a:p>
        </p:txBody>
      </p:sp>
    </p:spTree>
    <p:extLst>
      <p:ext uri="{BB962C8B-B14F-4D97-AF65-F5344CB8AC3E}">
        <p14:creationId xmlns:p14="http://schemas.microsoft.com/office/powerpoint/2010/main" val="208787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sp>
        <p:nvSpPr>
          <p:cNvPr id="3" name="Tijdelijke aanduiding voor inhoud 2"/>
          <p:cNvSpPr>
            <a:spLocks noGrp="1"/>
          </p:cNvSpPr>
          <p:nvPr>
            <p:ph idx="1"/>
          </p:nvPr>
        </p:nvSpPr>
        <p:spPr/>
        <p:txBody>
          <a:bodyPr/>
          <a:lstStyle/>
          <a:p>
            <a:r>
              <a:rPr lang="nl-NL" dirty="0"/>
              <a:t>Een belangrijk onderdeel van het ‘Europees verzekeringsrecht</a:t>
            </a:r>
            <a:r>
              <a:rPr lang="nl-NL" dirty="0" smtClean="0"/>
              <a:t>’ is </a:t>
            </a:r>
            <a:r>
              <a:rPr lang="nl-NL" dirty="0"/>
              <a:t>dus het Europees marktordenings- en </a:t>
            </a:r>
            <a:r>
              <a:rPr lang="nl-NL" dirty="0" smtClean="0"/>
              <a:t>toezichtrecht dat </a:t>
            </a:r>
            <a:r>
              <a:rPr lang="nl-NL" dirty="0"/>
              <a:t>– vanuit de doelstellingen van de interne </a:t>
            </a:r>
            <a:r>
              <a:rPr lang="nl-NL" dirty="0" smtClean="0"/>
              <a:t>markt – </a:t>
            </a:r>
            <a:r>
              <a:rPr lang="nl-NL" dirty="0"/>
              <a:t>de weg bereidt voor een Europese verzekeringsmarkt.</a:t>
            </a:r>
            <a:endParaRPr lang="nl-NL" dirty="0"/>
          </a:p>
        </p:txBody>
      </p:sp>
    </p:spTree>
    <p:extLst>
      <p:ext uri="{BB962C8B-B14F-4D97-AF65-F5344CB8AC3E}">
        <p14:creationId xmlns:p14="http://schemas.microsoft.com/office/powerpoint/2010/main" val="38839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Europees</a:t>
            </a:r>
            <a:r>
              <a:rPr lang="en-US" dirty="0" smtClean="0"/>
              <a:t> </a:t>
            </a:r>
            <a:r>
              <a:rPr lang="en-US" dirty="0" err="1" smtClean="0"/>
              <a:t>verzekeringsrecht</a:t>
            </a:r>
            <a:r>
              <a:rPr lang="en-US" dirty="0" smtClean="0"/>
              <a:t>?</a:t>
            </a: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a:t>Verzekeringsmaatschappijen zijn werkzaam op de </a:t>
            </a:r>
            <a:r>
              <a:rPr lang="nl-NL" dirty="0" smtClean="0"/>
              <a:t>gehele Europese </a:t>
            </a:r>
            <a:r>
              <a:rPr lang="nl-NL" dirty="0"/>
              <a:t>markt en grenzen tussen lidstaten zijn </a:t>
            </a:r>
            <a:r>
              <a:rPr lang="nl-NL" dirty="0" smtClean="0"/>
              <a:t>van ondergeschikt </a:t>
            </a:r>
            <a:r>
              <a:rPr lang="nl-NL" dirty="0"/>
              <a:t>belang. Over de effecten en resultaten die</a:t>
            </a:r>
          </a:p>
          <a:p>
            <a:pPr marL="0" indent="0">
              <a:buNone/>
            </a:pPr>
            <a:r>
              <a:rPr lang="nl-NL" dirty="0"/>
              <a:t>ter zake zijn geboekt, verschillen de meningen. Vanouds</a:t>
            </a:r>
          </a:p>
          <a:p>
            <a:pPr marL="0" indent="0">
              <a:buNone/>
            </a:pPr>
            <a:r>
              <a:rPr lang="nl-NL" dirty="0"/>
              <a:t>wordt ervoor gepleit dat met name de premiestelling</a:t>
            </a:r>
          </a:p>
          <a:p>
            <a:pPr marL="0" indent="0">
              <a:buNone/>
            </a:pPr>
            <a:r>
              <a:rPr lang="nl-NL" dirty="0"/>
              <a:t>volledig onder het mededingingsregime dient te </a:t>
            </a:r>
            <a:r>
              <a:rPr lang="nl-NL" dirty="0" smtClean="0"/>
              <a:t>vallen. Tevens </a:t>
            </a:r>
            <a:r>
              <a:rPr lang="nl-NL" dirty="0"/>
              <a:t>zou </a:t>
            </a:r>
            <a:r>
              <a:rPr lang="nl-NL" dirty="0" smtClean="0"/>
              <a:t>betere </a:t>
            </a:r>
            <a:r>
              <a:rPr lang="nl-NL" dirty="0"/>
              <a:t>informatie </a:t>
            </a:r>
            <a:r>
              <a:rPr lang="nl-NL" dirty="0" smtClean="0"/>
              <a:t>inzake </a:t>
            </a:r>
            <a:r>
              <a:rPr lang="nl-NL" dirty="0"/>
              <a:t>de solvabiliteit van individuele </a:t>
            </a:r>
            <a:r>
              <a:rPr lang="nl-NL" dirty="0" smtClean="0"/>
              <a:t>verzekeringsmaatschappijen de </a:t>
            </a:r>
            <a:r>
              <a:rPr lang="nl-NL" dirty="0"/>
              <a:t>markt beter </a:t>
            </a:r>
            <a:r>
              <a:rPr lang="nl-NL" dirty="0" smtClean="0"/>
              <a:t>laten reageren op ontwikkelingen (Richtlijn </a:t>
            </a:r>
            <a:r>
              <a:rPr lang="nl-NL" dirty="0" err="1" smtClean="0"/>
              <a:t>Solvency</a:t>
            </a:r>
            <a:r>
              <a:rPr lang="nl-NL" dirty="0" smtClean="0"/>
              <a:t> II).</a:t>
            </a:r>
            <a:endParaRPr lang="nl-NL" dirty="0"/>
          </a:p>
        </p:txBody>
      </p:sp>
    </p:spTree>
    <p:extLst>
      <p:ext uri="{BB962C8B-B14F-4D97-AF65-F5344CB8AC3E}">
        <p14:creationId xmlns:p14="http://schemas.microsoft.com/office/powerpoint/2010/main" val="294699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764704"/>
            <a:ext cx="8229600" cy="5361459"/>
          </a:xfrm>
        </p:spPr>
        <p:txBody>
          <a:bodyPr>
            <a:normAutofit fontScale="77500" lnSpcReduction="20000"/>
          </a:bodyPr>
          <a:lstStyle/>
          <a:p>
            <a:r>
              <a:rPr lang="nl-NL" dirty="0"/>
              <a:t>De vraag is opgeworpen of naast deze marktordening </a:t>
            </a:r>
            <a:r>
              <a:rPr lang="nl-NL" dirty="0" smtClean="0"/>
              <a:t>een zelfstandige </a:t>
            </a:r>
            <a:r>
              <a:rPr lang="nl-NL" dirty="0"/>
              <a:t>(privaatrechtelijke) regeling van </a:t>
            </a:r>
            <a:r>
              <a:rPr lang="nl-NL" dirty="0" smtClean="0"/>
              <a:t>de verzekeringsovereenkomst wel </a:t>
            </a:r>
            <a:r>
              <a:rPr lang="nl-NL" dirty="0"/>
              <a:t>nodig </a:t>
            </a:r>
            <a:r>
              <a:rPr lang="nl-NL" dirty="0" smtClean="0"/>
              <a:t>is; </a:t>
            </a:r>
            <a:r>
              <a:rPr lang="nl-NL" dirty="0"/>
              <a:t>het model van zelfregulering</a:t>
            </a:r>
            <a:r>
              <a:rPr lang="nl-NL" dirty="0" smtClean="0"/>
              <a:t>, onderhandelingen </a:t>
            </a:r>
            <a:r>
              <a:rPr lang="nl-NL" dirty="0"/>
              <a:t>met belangenorganisaties </a:t>
            </a:r>
            <a:r>
              <a:rPr lang="nl-NL" dirty="0" smtClean="0"/>
              <a:t>en toezicht </a:t>
            </a:r>
            <a:r>
              <a:rPr lang="nl-NL" dirty="0"/>
              <a:t>zou kunnen volstaan. Tegengas tegen dit idee </a:t>
            </a:r>
            <a:r>
              <a:rPr lang="nl-NL" dirty="0" smtClean="0"/>
              <a:t>is gegeven </a:t>
            </a:r>
            <a:r>
              <a:rPr lang="nl-NL" dirty="0"/>
              <a:t>door te wijzen op het maatschappelijk belang </a:t>
            </a:r>
            <a:r>
              <a:rPr lang="nl-NL" dirty="0" smtClean="0"/>
              <a:t>van de </a:t>
            </a:r>
            <a:r>
              <a:rPr lang="nl-NL" dirty="0"/>
              <a:t>verzekeringsovereenkomst en de zelfstandige </a:t>
            </a:r>
            <a:r>
              <a:rPr lang="nl-NL" dirty="0" smtClean="0"/>
              <a:t>betekenis van </a:t>
            </a:r>
            <a:r>
              <a:rPr lang="nl-NL" dirty="0"/>
              <a:t>een wettelijke regeling voor de </a:t>
            </a:r>
            <a:r>
              <a:rPr lang="nl-NL" dirty="0" smtClean="0"/>
              <a:t>verzekeringsovereenkomst naast </a:t>
            </a:r>
            <a:r>
              <a:rPr lang="nl-NL" dirty="0"/>
              <a:t>bijvoorbeeld Boek 6 </a:t>
            </a:r>
            <a:r>
              <a:rPr lang="nl-NL" dirty="0" smtClean="0"/>
              <a:t>BW. </a:t>
            </a:r>
            <a:r>
              <a:rPr lang="nl-NL" dirty="0">
                <a:solidFill>
                  <a:srgbClr val="FF0000"/>
                </a:solidFill>
              </a:rPr>
              <a:t>Wat daarvan zij</a:t>
            </a:r>
            <a:r>
              <a:rPr lang="nl-NL" dirty="0" smtClean="0">
                <a:solidFill>
                  <a:srgbClr val="FF0000"/>
                </a:solidFill>
              </a:rPr>
              <a:t>, feit </a:t>
            </a:r>
            <a:r>
              <a:rPr lang="nl-NL" dirty="0">
                <a:solidFill>
                  <a:srgbClr val="FF0000"/>
                </a:solidFill>
              </a:rPr>
              <a:t>is dat de lidstaten in meerderheid specifieke </a:t>
            </a:r>
            <a:r>
              <a:rPr lang="nl-NL" dirty="0" smtClean="0">
                <a:solidFill>
                  <a:srgbClr val="FF0000"/>
                </a:solidFill>
              </a:rPr>
              <a:t>wetgeving kennen </a:t>
            </a:r>
            <a:r>
              <a:rPr lang="nl-NL" dirty="0">
                <a:solidFill>
                  <a:srgbClr val="FF0000"/>
                </a:solidFill>
              </a:rPr>
              <a:t>voor de materiële verzekeringsovereenkomst</a:t>
            </a:r>
            <a:r>
              <a:rPr lang="nl-NL" dirty="0" smtClean="0">
                <a:solidFill>
                  <a:srgbClr val="FF0000"/>
                </a:solidFill>
              </a:rPr>
              <a:t>. Opvallend </a:t>
            </a:r>
            <a:r>
              <a:rPr lang="nl-NL" dirty="0">
                <a:solidFill>
                  <a:srgbClr val="FF0000"/>
                </a:solidFill>
              </a:rPr>
              <a:t>daarbij is dat een Europees materieel </a:t>
            </a:r>
            <a:r>
              <a:rPr lang="nl-NL" dirty="0" smtClean="0">
                <a:solidFill>
                  <a:srgbClr val="FF0000"/>
                </a:solidFill>
              </a:rPr>
              <a:t>verzekeringsrecht tot </a:t>
            </a:r>
            <a:r>
              <a:rPr lang="nl-NL" dirty="0">
                <a:solidFill>
                  <a:srgbClr val="FF0000"/>
                </a:solidFill>
              </a:rPr>
              <a:t>op heden ontbreekt (buiten het </a:t>
            </a:r>
            <a:r>
              <a:rPr lang="nl-NL" dirty="0" smtClean="0">
                <a:solidFill>
                  <a:srgbClr val="FF0000"/>
                </a:solidFill>
              </a:rPr>
              <a:t>geschetste mogelijke </a:t>
            </a:r>
            <a:r>
              <a:rPr lang="nl-NL" dirty="0">
                <a:solidFill>
                  <a:srgbClr val="FF0000"/>
                </a:solidFill>
              </a:rPr>
              <a:t>kader van de optionele </a:t>
            </a:r>
            <a:r>
              <a:rPr lang="nl-NL" dirty="0" smtClean="0">
                <a:solidFill>
                  <a:srgbClr val="FF0000"/>
                </a:solidFill>
              </a:rPr>
              <a:t>PEICL).</a:t>
            </a:r>
            <a:endParaRPr lang="nl-NL" dirty="0">
              <a:solidFill>
                <a:srgbClr val="FF0000"/>
              </a:solidFill>
            </a:endParaRPr>
          </a:p>
        </p:txBody>
      </p:sp>
    </p:spTree>
    <p:extLst>
      <p:ext uri="{BB962C8B-B14F-4D97-AF65-F5344CB8AC3E}">
        <p14:creationId xmlns:p14="http://schemas.microsoft.com/office/powerpoint/2010/main" val="338875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Specifieke maatregelen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Er is echter (nog) meer: tal van EU-regelgeving heeft </a:t>
            </a:r>
            <a:r>
              <a:rPr lang="nl-NL" dirty="0" smtClean="0"/>
              <a:t>direct en </a:t>
            </a:r>
            <a:r>
              <a:rPr lang="nl-NL" dirty="0"/>
              <a:t>indirect (en/of gedeeltelijk) betrekking op het verzekeringsovereenkomstenrecht</a:t>
            </a:r>
            <a:r>
              <a:rPr lang="nl-NL" dirty="0" smtClean="0"/>
              <a:t>. Genoemd </a:t>
            </a:r>
            <a:r>
              <a:rPr lang="nl-NL" dirty="0"/>
              <a:t>kunnen worden </a:t>
            </a:r>
            <a:r>
              <a:rPr lang="nl-NL" dirty="0" smtClean="0"/>
              <a:t>de regeling </a:t>
            </a:r>
            <a:r>
              <a:rPr lang="nl-NL" dirty="0"/>
              <a:t>inzake oneerlijke </a:t>
            </a:r>
            <a:r>
              <a:rPr lang="nl-NL" dirty="0" smtClean="0"/>
              <a:t>bedingen, </a:t>
            </a:r>
            <a:r>
              <a:rPr lang="nl-NL" dirty="0"/>
              <a:t>oneerlijke </a:t>
            </a:r>
            <a:r>
              <a:rPr lang="nl-NL" dirty="0" smtClean="0"/>
              <a:t>handelspraktijken, elektronische handel, </a:t>
            </a:r>
            <a:r>
              <a:rPr lang="nl-NL" dirty="0"/>
              <a:t>de richtlijn verkoop </a:t>
            </a:r>
            <a:r>
              <a:rPr lang="nl-NL" dirty="0" smtClean="0"/>
              <a:t>op afstand </a:t>
            </a:r>
            <a:r>
              <a:rPr lang="nl-NL" dirty="0"/>
              <a:t>van financiële </a:t>
            </a:r>
            <a:r>
              <a:rPr lang="nl-NL" dirty="0" smtClean="0"/>
              <a:t>diensten </a:t>
            </a:r>
            <a:r>
              <a:rPr lang="nl-NL" dirty="0"/>
              <a:t>en de Richtlijn consumentenrechten</a:t>
            </a:r>
            <a:r>
              <a:rPr lang="nl-NL" dirty="0" smtClean="0"/>
              <a:t>. De </a:t>
            </a:r>
            <a:r>
              <a:rPr lang="nl-NL" dirty="0"/>
              <a:t>invloed van deze regelingen op </a:t>
            </a:r>
            <a:r>
              <a:rPr lang="nl-NL" dirty="0" smtClean="0"/>
              <a:t>het materiële </a:t>
            </a:r>
            <a:r>
              <a:rPr lang="nl-NL" dirty="0"/>
              <a:t>verzekeringsrecht kan moeilijk onderschat worden</a:t>
            </a:r>
            <a:r>
              <a:rPr lang="nl-NL" dirty="0" smtClean="0"/>
              <a:t>. Voorts </a:t>
            </a:r>
            <a:r>
              <a:rPr lang="nl-NL" dirty="0"/>
              <a:t>is alternatieve geschillenbeslechting op </a:t>
            </a:r>
            <a:r>
              <a:rPr lang="nl-NL" dirty="0" smtClean="0"/>
              <a:t>het terrein </a:t>
            </a:r>
            <a:r>
              <a:rPr lang="nl-NL" dirty="0"/>
              <a:t>van het verzekeringsrecht </a:t>
            </a:r>
            <a:r>
              <a:rPr lang="nl-NL" dirty="0" smtClean="0"/>
              <a:t>belangrijk, </a:t>
            </a:r>
            <a:r>
              <a:rPr lang="nl-NL" dirty="0"/>
              <a:t>zie voor </a:t>
            </a:r>
            <a:r>
              <a:rPr lang="nl-NL" dirty="0" smtClean="0"/>
              <a:t>Nederland de </a:t>
            </a:r>
            <a:r>
              <a:rPr lang="nl-NL" dirty="0"/>
              <a:t>implementatiewet buitengerechtelijke </a:t>
            </a:r>
            <a:r>
              <a:rPr lang="nl-NL" dirty="0" smtClean="0"/>
              <a:t>geschillenbeslechting consumenten.</a:t>
            </a:r>
            <a:endParaRPr lang="nl-NL" dirty="0"/>
          </a:p>
        </p:txBody>
      </p:sp>
    </p:spTree>
    <p:extLst>
      <p:ext uri="{BB962C8B-B14F-4D97-AF65-F5344CB8AC3E}">
        <p14:creationId xmlns:p14="http://schemas.microsoft.com/office/powerpoint/2010/main" val="37775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620688"/>
            <a:ext cx="8229600" cy="5505475"/>
          </a:xfrm>
        </p:spPr>
        <p:txBody>
          <a:bodyPr>
            <a:normAutofit fontScale="85000" lnSpcReduction="20000"/>
          </a:bodyPr>
          <a:lstStyle/>
          <a:p>
            <a:r>
              <a:rPr lang="nl-NL" dirty="0"/>
              <a:t>Het domein van het Europees verzekeringsrecht </a:t>
            </a:r>
            <a:r>
              <a:rPr lang="nl-NL" dirty="0" smtClean="0"/>
              <a:t>omvat naast </a:t>
            </a:r>
            <a:r>
              <a:rPr lang="nl-NL" dirty="0"/>
              <a:t>geharmoniseerd marktordenings- en </a:t>
            </a:r>
            <a:r>
              <a:rPr lang="nl-NL" dirty="0" smtClean="0"/>
              <a:t>toezichtrecht specifieke </a:t>
            </a:r>
            <a:r>
              <a:rPr lang="nl-NL" dirty="0"/>
              <a:t>regelgeving op deelgebieden zoals de </a:t>
            </a:r>
            <a:r>
              <a:rPr lang="nl-NL" dirty="0" smtClean="0"/>
              <a:t>Richtlijnen verzekeringsbemiddeling, </a:t>
            </a:r>
            <a:r>
              <a:rPr lang="nl-NL" dirty="0"/>
              <a:t>motorrijtuigenverzekering</a:t>
            </a:r>
            <a:r>
              <a:rPr lang="nl-NL" dirty="0" smtClean="0"/>
              <a:t>, de </a:t>
            </a:r>
            <a:r>
              <a:rPr lang="nl-NL" dirty="0"/>
              <a:t>Richtlijn </a:t>
            </a:r>
            <a:r>
              <a:rPr lang="nl-NL" dirty="0" smtClean="0"/>
              <a:t>exportkredietverzekering </a:t>
            </a:r>
            <a:r>
              <a:rPr lang="nl-NL" dirty="0"/>
              <a:t>en de </a:t>
            </a:r>
            <a:r>
              <a:rPr lang="nl-NL" dirty="0" smtClean="0"/>
              <a:t>Richtlijn rechtsbijstandverzekering. Ook </a:t>
            </a:r>
            <a:r>
              <a:rPr lang="nl-NL" dirty="0"/>
              <a:t>kan worden </a:t>
            </a:r>
            <a:r>
              <a:rPr lang="nl-NL" dirty="0" smtClean="0"/>
              <a:t>gewezen op </a:t>
            </a:r>
            <a:r>
              <a:rPr lang="nl-NL" dirty="0"/>
              <a:t>de komst van </a:t>
            </a:r>
            <a:r>
              <a:rPr lang="nl-NL" dirty="0" err="1"/>
              <a:t>Mifid</a:t>
            </a:r>
            <a:r>
              <a:rPr lang="nl-NL" dirty="0"/>
              <a:t> </a:t>
            </a:r>
            <a:r>
              <a:rPr lang="nl-NL" dirty="0" smtClean="0"/>
              <a:t>II </a:t>
            </a:r>
            <a:r>
              <a:rPr lang="nl-NL" dirty="0"/>
              <a:t>en de </a:t>
            </a:r>
            <a:r>
              <a:rPr lang="nl-NL" dirty="0" err="1"/>
              <a:t>PRIPs</a:t>
            </a:r>
            <a:r>
              <a:rPr lang="nl-NL" dirty="0"/>
              <a:t> </a:t>
            </a:r>
            <a:r>
              <a:rPr lang="nl-NL" dirty="0" smtClean="0"/>
              <a:t>Verordening. Het terrein </a:t>
            </a:r>
            <a:r>
              <a:rPr lang="nl-NL" dirty="0"/>
              <a:t>van de zorgverzekering is – afgezien van de </a:t>
            </a:r>
            <a:r>
              <a:rPr lang="nl-NL" dirty="0" smtClean="0"/>
              <a:t>Richtlijn </a:t>
            </a:r>
            <a:r>
              <a:rPr lang="nl-NL" dirty="0" err="1" smtClean="0"/>
              <a:t>patiëntenrechten</a:t>
            </a:r>
            <a:r>
              <a:rPr lang="nl-NL" dirty="0" smtClean="0"/>
              <a:t> </a:t>
            </a:r>
            <a:r>
              <a:rPr lang="nl-NL" dirty="0"/>
              <a:t>– nog grotendeels onbetreden </a:t>
            </a:r>
            <a:r>
              <a:rPr lang="nl-NL" dirty="0" smtClean="0"/>
              <a:t>door de EU. </a:t>
            </a:r>
            <a:r>
              <a:rPr lang="nl-NL" dirty="0"/>
              <a:t>En nu we het over zorg hebben: de </a:t>
            </a:r>
            <a:r>
              <a:rPr lang="nl-NL" dirty="0" smtClean="0"/>
              <a:t>ontwikkeling </a:t>
            </a:r>
            <a:r>
              <a:rPr lang="nl-NL" dirty="0"/>
              <a:t>van het leerstuk </a:t>
            </a:r>
            <a:r>
              <a:rPr lang="nl-NL" dirty="0" smtClean="0"/>
              <a:t>zorgplichten </a:t>
            </a:r>
            <a:r>
              <a:rPr lang="nl-NL" dirty="0"/>
              <a:t>is ook voor </a:t>
            </a:r>
            <a:r>
              <a:rPr lang="nl-NL" dirty="0" smtClean="0"/>
              <a:t>verzekeraars van </a:t>
            </a:r>
            <a:r>
              <a:rPr lang="nl-NL" dirty="0"/>
              <a:t>groot </a:t>
            </a:r>
            <a:r>
              <a:rPr lang="nl-NL" dirty="0" smtClean="0"/>
              <a:t>belang. </a:t>
            </a:r>
            <a:r>
              <a:rPr lang="nl-NL" dirty="0"/>
              <a:t>Voorts is het Europees </a:t>
            </a:r>
            <a:r>
              <a:rPr lang="nl-NL" dirty="0" smtClean="0"/>
              <a:t>pensioen-(</a:t>
            </a:r>
            <a:r>
              <a:rPr lang="nl-NL" dirty="0" err="1"/>
              <a:t>verzekerings</a:t>
            </a:r>
            <a:r>
              <a:rPr lang="nl-NL" dirty="0"/>
              <a:t>)recht nog in </a:t>
            </a:r>
            <a:r>
              <a:rPr lang="nl-NL" dirty="0" smtClean="0"/>
              <a:t>ontwikkeling.</a:t>
            </a:r>
            <a:endParaRPr lang="nl-NL" dirty="0"/>
          </a:p>
        </p:txBody>
      </p:sp>
    </p:spTree>
    <p:extLst>
      <p:ext uri="{BB962C8B-B14F-4D97-AF65-F5344CB8AC3E}">
        <p14:creationId xmlns:p14="http://schemas.microsoft.com/office/powerpoint/2010/main" val="241423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15416"/>
            <a:ext cx="8229600" cy="1143000"/>
          </a:xfrm>
        </p:spPr>
        <p:txBody>
          <a:bodyPr/>
          <a:lstStyle/>
          <a:p>
            <a:r>
              <a:rPr lang="en-US" dirty="0" smtClean="0"/>
              <a:t>  </a:t>
            </a:r>
            <a:endParaRPr lang="nl-NL" dirty="0"/>
          </a:p>
        </p:txBody>
      </p:sp>
      <p:sp>
        <p:nvSpPr>
          <p:cNvPr id="3" name="Tijdelijke aanduiding voor inhoud 2"/>
          <p:cNvSpPr>
            <a:spLocks noGrp="1"/>
          </p:cNvSpPr>
          <p:nvPr>
            <p:ph idx="1"/>
          </p:nvPr>
        </p:nvSpPr>
        <p:spPr>
          <a:xfrm>
            <a:off x="457200" y="1124744"/>
            <a:ext cx="8229600" cy="5001419"/>
          </a:xfrm>
        </p:spPr>
        <p:txBody>
          <a:bodyPr>
            <a:normAutofit fontScale="85000" lnSpcReduction="10000"/>
          </a:bodyPr>
          <a:lstStyle/>
          <a:p>
            <a:r>
              <a:rPr lang="nl-NL" dirty="0"/>
              <a:t>Het internationaal privaatrecht inzake </a:t>
            </a:r>
            <a:r>
              <a:rPr lang="nl-NL" dirty="0" smtClean="0"/>
              <a:t>verzekeringsrecht is </a:t>
            </a:r>
            <a:r>
              <a:rPr lang="nl-NL" dirty="0"/>
              <a:t>geregeld </a:t>
            </a:r>
            <a:r>
              <a:rPr lang="nl-NL" dirty="0" smtClean="0"/>
              <a:t>in de herschikking </a:t>
            </a:r>
            <a:r>
              <a:rPr lang="nl-NL" dirty="0"/>
              <a:t>Verordening </a:t>
            </a:r>
            <a:r>
              <a:rPr lang="nl-NL" dirty="0" smtClean="0"/>
              <a:t>44/2001 (Vo 2015/2012) </a:t>
            </a:r>
            <a:r>
              <a:rPr lang="nl-NL" dirty="0"/>
              <a:t>en </a:t>
            </a:r>
            <a:r>
              <a:rPr lang="nl-NL" dirty="0" smtClean="0"/>
              <a:t>Verordeningen Rome </a:t>
            </a:r>
            <a:r>
              <a:rPr lang="nl-NL" dirty="0"/>
              <a:t>I en </a:t>
            </a:r>
            <a:r>
              <a:rPr lang="nl-NL" dirty="0" smtClean="0"/>
              <a:t>II. </a:t>
            </a:r>
            <a:r>
              <a:rPr lang="nl-NL" dirty="0"/>
              <a:t>Opgemerkt </a:t>
            </a:r>
            <a:r>
              <a:rPr lang="nl-NL" dirty="0" smtClean="0"/>
              <a:t>is </a:t>
            </a:r>
            <a:r>
              <a:rPr lang="nl-NL" dirty="0"/>
              <a:t>dat in Rome I </a:t>
            </a:r>
            <a:r>
              <a:rPr lang="nl-NL" dirty="0" smtClean="0"/>
              <a:t>uiteindelijk geen </a:t>
            </a:r>
            <a:r>
              <a:rPr lang="nl-NL" dirty="0"/>
              <a:t>keuzemogelijkheid voor niet-statelijk recht is </a:t>
            </a:r>
            <a:r>
              <a:rPr lang="nl-NL" dirty="0" smtClean="0"/>
              <a:t>opgenomen (let op voorbehoud EU bij Haags Forumkeuzeverdrag), hetgeen </a:t>
            </a:r>
            <a:r>
              <a:rPr lang="nl-NL" dirty="0"/>
              <a:t>betekent dat de PEICL wel als </a:t>
            </a:r>
            <a:r>
              <a:rPr lang="nl-NL" dirty="0" smtClean="0"/>
              <a:t>toepasselijk recht </a:t>
            </a:r>
            <a:r>
              <a:rPr lang="nl-NL" dirty="0"/>
              <a:t>kunnen worden aangewezen (bijvoorbeeld door </a:t>
            </a:r>
            <a:r>
              <a:rPr lang="nl-NL" dirty="0" smtClean="0"/>
              <a:t>een ‘</a:t>
            </a:r>
            <a:r>
              <a:rPr lang="nl-NL" dirty="0"/>
              <a:t>blue button’ bij </a:t>
            </a:r>
            <a:r>
              <a:rPr lang="nl-NL" dirty="0" smtClean="0"/>
              <a:t>internetkoop) </a:t>
            </a:r>
            <a:r>
              <a:rPr lang="nl-NL" dirty="0"/>
              <a:t>maar dat daarmee niet </a:t>
            </a:r>
            <a:r>
              <a:rPr lang="nl-NL" dirty="0" smtClean="0"/>
              <a:t>het dwingend </a:t>
            </a:r>
            <a:r>
              <a:rPr lang="nl-NL" dirty="0"/>
              <a:t>recht van het op grond van Rome I </a:t>
            </a:r>
            <a:r>
              <a:rPr lang="nl-NL" dirty="0" smtClean="0"/>
              <a:t>toepasselijke statelijk </a:t>
            </a:r>
            <a:r>
              <a:rPr lang="nl-NL" dirty="0"/>
              <a:t>recht opzij kan worden gezet: de PEICL </a:t>
            </a:r>
            <a:r>
              <a:rPr lang="nl-NL" dirty="0" smtClean="0"/>
              <a:t>kunnen aldus </a:t>
            </a:r>
            <a:r>
              <a:rPr lang="nl-NL" dirty="0"/>
              <a:t>hooguit het regelend recht </a:t>
            </a:r>
            <a:r>
              <a:rPr lang="nl-NL" dirty="0" smtClean="0"/>
              <a:t>vervangen.</a:t>
            </a:r>
            <a:endParaRPr lang="nl-NL" dirty="0"/>
          </a:p>
        </p:txBody>
      </p:sp>
    </p:spTree>
    <p:extLst>
      <p:ext uri="{BB962C8B-B14F-4D97-AF65-F5344CB8AC3E}">
        <p14:creationId xmlns:p14="http://schemas.microsoft.com/office/powerpoint/2010/main" val="296389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Overige</a:t>
            </a:r>
            <a:r>
              <a:rPr lang="en-US" dirty="0" smtClean="0"/>
              <a:t> </a:t>
            </a:r>
            <a:r>
              <a:rPr lang="en-US" dirty="0" err="1" smtClean="0"/>
              <a:t>bronnen</a:t>
            </a:r>
            <a:r>
              <a:rPr lang="en-US" dirty="0" smtClean="0"/>
              <a:t> </a:t>
            </a:r>
            <a:r>
              <a:rPr lang="en-US" dirty="0" err="1" smtClean="0"/>
              <a:t>Europees</a:t>
            </a:r>
            <a:r>
              <a:rPr lang="en-US" dirty="0" smtClean="0"/>
              <a:t> </a:t>
            </a:r>
            <a:r>
              <a:rPr lang="en-US" dirty="0" err="1" smtClean="0"/>
              <a:t>verzekeringsrecht</a:t>
            </a:r>
            <a:r>
              <a:rPr lang="en-US" dirty="0" smtClean="0"/>
              <a:t>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Een belangrijke bron voor het Europees </a:t>
            </a:r>
            <a:r>
              <a:rPr lang="nl-NL" dirty="0" smtClean="0"/>
              <a:t>verzekeringsrecht is </a:t>
            </a:r>
            <a:r>
              <a:rPr lang="nl-NL" dirty="0"/>
              <a:t>de rechtspraak van het Hof van Justitie EU, naast </a:t>
            </a:r>
            <a:r>
              <a:rPr lang="nl-NL" dirty="0" smtClean="0"/>
              <a:t>rechtspraak in </a:t>
            </a:r>
            <a:r>
              <a:rPr lang="nl-NL" dirty="0"/>
              <a:t>de lidstaten. Rechtsvergelijkend is </a:t>
            </a:r>
            <a:r>
              <a:rPr lang="nl-NL" dirty="0" smtClean="0"/>
              <a:t>interessant dat </a:t>
            </a:r>
            <a:r>
              <a:rPr lang="nl-NL" dirty="0"/>
              <a:t>de spanning tussen het algemeen privaatrecht (</a:t>
            </a:r>
            <a:r>
              <a:rPr lang="nl-NL" dirty="0" smtClean="0"/>
              <a:t>met name </a:t>
            </a:r>
            <a:r>
              <a:rPr lang="nl-NL" dirty="0"/>
              <a:t>het algemene overeenkomstenrecht) en het </a:t>
            </a:r>
            <a:r>
              <a:rPr lang="nl-NL" dirty="0" smtClean="0"/>
              <a:t>specifiek regelen </a:t>
            </a:r>
            <a:r>
              <a:rPr lang="nl-NL" dirty="0"/>
              <a:t>van het recht inzake de </a:t>
            </a:r>
            <a:r>
              <a:rPr lang="nl-NL" dirty="0" smtClean="0"/>
              <a:t>verzekeringsovereenkomst niet </a:t>
            </a:r>
            <a:r>
              <a:rPr lang="nl-NL" dirty="0"/>
              <a:t>slechts in Nederland </a:t>
            </a:r>
            <a:r>
              <a:rPr lang="nl-NL" dirty="0" smtClean="0"/>
              <a:t>speelt </a:t>
            </a:r>
            <a:r>
              <a:rPr lang="nl-NL" dirty="0"/>
              <a:t>en dat – met of </a:t>
            </a:r>
            <a:r>
              <a:rPr lang="nl-NL" dirty="0" smtClean="0"/>
              <a:t>zonder invloed </a:t>
            </a:r>
            <a:r>
              <a:rPr lang="nl-NL" dirty="0"/>
              <a:t>van </a:t>
            </a:r>
            <a:r>
              <a:rPr lang="nl-NL" dirty="0" smtClean="0"/>
              <a:t>rechtsvergelijking </a:t>
            </a:r>
            <a:r>
              <a:rPr lang="nl-NL" dirty="0"/>
              <a:t>of de </a:t>
            </a:r>
            <a:r>
              <a:rPr lang="nl-NL" dirty="0" smtClean="0"/>
              <a:t>PEICL </a:t>
            </a:r>
            <a:r>
              <a:rPr lang="nl-NL" dirty="0"/>
              <a:t>– in </a:t>
            </a:r>
            <a:r>
              <a:rPr lang="nl-NL" dirty="0" smtClean="0"/>
              <a:t>diverse lidstaten </a:t>
            </a:r>
            <a:r>
              <a:rPr lang="nl-NL" dirty="0"/>
              <a:t>nieuwe verzekeringsrechtelijke regelgeving is </a:t>
            </a:r>
            <a:r>
              <a:rPr lang="nl-NL" dirty="0" smtClean="0"/>
              <a:t>gerealiseerd of </a:t>
            </a:r>
            <a:r>
              <a:rPr lang="nl-NL" dirty="0"/>
              <a:t>op stapel </a:t>
            </a:r>
            <a:r>
              <a:rPr lang="nl-NL" dirty="0" smtClean="0"/>
              <a:t>staat.</a:t>
            </a:r>
            <a:endParaRPr lang="nl-NL" dirty="0"/>
          </a:p>
        </p:txBody>
      </p:sp>
    </p:spTree>
    <p:extLst>
      <p:ext uri="{BB962C8B-B14F-4D97-AF65-F5344CB8AC3E}">
        <p14:creationId xmlns:p14="http://schemas.microsoft.com/office/powerpoint/2010/main" val="240952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Overige regelgeving</a:t>
            </a:r>
            <a:endParaRPr lang="nl-NL" dirty="0"/>
          </a:p>
        </p:txBody>
      </p:sp>
      <p:sp>
        <p:nvSpPr>
          <p:cNvPr id="3" name="Tijdelijke aanduiding voor inhoud 2"/>
          <p:cNvSpPr>
            <a:spLocks noGrp="1"/>
          </p:cNvSpPr>
          <p:nvPr>
            <p:ph idx="1"/>
          </p:nvPr>
        </p:nvSpPr>
        <p:spPr/>
        <p:txBody>
          <a:bodyPr>
            <a:normAutofit/>
          </a:bodyPr>
          <a:lstStyle/>
          <a:p>
            <a:r>
              <a:rPr lang="nl-NL" dirty="0"/>
              <a:t>Daarnaast bestaat specifieke Europese regelgeving </a:t>
            </a:r>
            <a:r>
              <a:rPr lang="nl-NL" dirty="0" smtClean="0"/>
              <a:t>mede gericht </a:t>
            </a:r>
            <a:r>
              <a:rPr lang="nl-NL" dirty="0"/>
              <a:t>op de verzekeringsmarkt, zoals regelgeving </a:t>
            </a:r>
            <a:r>
              <a:rPr lang="nl-NL" dirty="0" smtClean="0"/>
              <a:t>inzake betalingsachterstanden, gegevensbescherming, </a:t>
            </a:r>
            <a:r>
              <a:rPr lang="nl-NL" dirty="0"/>
              <a:t>en </a:t>
            </a:r>
            <a:r>
              <a:rPr lang="nl-NL" dirty="0" smtClean="0"/>
              <a:t>het recht op gelijke behandeling. </a:t>
            </a:r>
            <a:r>
              <a:rPr lang="nl-NL" dirty="0"/>
              <a:t>Meer in het algemeen </a:t>
            </a:r>
            <a:r>
              <a:rPr lang="nl-NL" dirty="0" smtClean="0"/>
              <a:t>zijn van </a:t>
            </a:r>
            <a:r>
              <a:rPr lang="nl-NL" dirty="0"/>
              <a:t>belang mensenrechten, zoals geregeld in het </a:t>
            </a:r>
            <a:r>
              <a:rPr lang="nl-NL" dirty="0" smtClean="0"/>
              <a:t>EVRM (bijv. art. 1 EP), het </a:t>
            </a:r>
            <a:r>
              <a:rPr lang="nl-NL" dirty="0"/>
              <a:t>EU-Handvest en nationale wetgeving. </a:t>
            </a:r>
            <a:endParaRPr lang="nl-NL" dirty="0"/>
          </a:p>
        </p:txBody>
      </p:sp>
    </p:spTree>
    <p:extLst>
      <p:ext uri="{BB962C8B-B14F-4D97-AF65-F5344CB8AC3E}">
        <p14:creationId xmlns:p14="http://schemas.microsoft.com/office/powerpoint/2010/main" val="411884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Karakter</a:t>
            </a:r>
            <a:r>
              <a:rPr lang="en-US" dirty="0" smtClean="0"/>
              <a:t> </a:t>
            </a:r>
            <a:r>
              <a:rPr lang="en-US" dirty="0" err="1" smtClean="0"/>
              <a:t>verzekeringsovereenkomst</a:t>
            </a:r>
            <a:endParaRPr lang="nl-NL" dirty="0"/>
          </a:p>
        </p:txBody>
      </p:sp>
      <p:sp>
        <p:nvSpPr>
          <p:cNvPr id="3" name="Tijdelijke aanduiding voor inhoud 2"/>
          <p:cNvSpPr>
            <a:spLocks noGrp="1"/>
          </p:cNvSpPr>
          <p:nvPr>
            <p:ph idx="1"/>
          </p:nvPr>
        </p:nvSpPr>
        <p:spPr/>
        <p:txBody>
          <a:bodyPr/>
          <a:lstStyle/>
          <a:p>
            <a:r>
              <a:rPr lang="en-US" dirty="0" err="1" smtClean="0"/>
              <a:t>Historisch</a:t>
            </a:r>
            <a:r>
              <a:rPr lang="en-US" dirty="0" smtClean="0"/>
              <a:t>: </a:t>
            </a:r>
            <a:r>
              <a:rPr lang="en-US" dirty="0" err="1" smtClean="0"/>
              <a:t>indekken</a:t>
            </a:r>
            <a:r>
              <a:rPr lang="en-US" dirty="0" smtClean="0"/>
              <a:t> </a:t>
            </a:r>
            <a:r>
              <a:rPr lang="en-US" dirty="0" err="1" smtClean="0"/>
              <a:t>tegen</a:t>
            </a:r>
            <a:r>
              <a:rPr lang="en-US" dirty="0" smtClean="0"/>
              <a:t> </a:t>
            </a:r>
            <a:r>
              <a:rPr lang="en-US" dirty="0" err="1" smtClean="0"/>
              <a:t>risico</a:t>
            </a:r>
            <a:r>
              <a:rPr lang="en-US" dirty="0" smtClean="0"/>
              <a:t>, </a:t>
            </a:r>
            <a:r>
              <a:rPr lang="en-US" dirty="0" err="1" smtClean="0"/>
              <a:t>tegenprestatie</a:t>
            </a:r>
            <a:r>
              <a:rPr lang="en-US" dirty="0" smtClean="0"/>
              <a:t> </a:t>
            </a:r>
            <a:r>
              <a:rPr lang="en-US" dirty="0" err="1" smtClean="0"/>
              <a:t>premie</a:t>
            </a:r>
            <a:endParaRPr lang="en-US" dirty="0" smtClean="0"/>
          </a:p>
          <a:p>
            <a:r>
              <a:rPr lang="en-US" dirty="0" smtClean="0"/>
              <a:t>Modern: </a:t>
            </a:r>
            <a:r>
              <a:rPr lang="en-US" dirty="0" err="1" smtClean="0"/>
              <a:t>zekerheid</a:t>
            </a:r>
            <a:r>
              <a:rPr lang="en-US" dirty="0" smtClean="0"/>
              <a:t> en </a:t>
            </a:r>
            <a:r>
              <a:rPr lang="en-US" dirty="0" err="1" smtClean="0"/>
              <a:t>veiligheid</a:t>
            </a:r>
            <a:r>
              <a:rPr lang="en-US" dirty="0" smtClean="0"/>
              <a:t> </a:t>
            </a:r>
            <a:r>
              <a:rPr lang="en-US" dirty="0" err="1" smtClean="0"/>
              <a:t>verschaffen</a:t>
            </a:r>
            <a:endParaRPr lang="en-US" dirty="0" smtClean="0"/>
          </a:p>
          <a:p>
            <a:r>
              <a:rPr lang="en-US" dirty="0" smtClean="0"/>
              <a:t>Postmodern: </a:t>
            </a:r>
            <a:r>
              <a:rPr lang="en-US" dirty="0" err="1" smtClean="0"/>
              <a:t>universele</a:t>
            </a:r>
            <a:r>
              <a:rPr lang="en-US" dirty="0" smtClean="0"/>
              <a:t> </a:t>
            </a:r>
            <a:r>
              <a:rPr lang="en-US" dirty="0" err="1" smtClean="0"/>
              <a:t>dienst</a:t>
            </a:r>
            <a:r>
              <a:rPr lang="en-US" dirty="0" smtClean="0"/>
              <a:t>/</a:t>
            </a:r>
            <a:r>
              <a:rPr lang="en-US" dirty="0" err="1" smtClean="0"/>
              <a:t>dienst</a:t>
            </a:r>
            <a:r>
              <a:rPr lang="en-US" dirty="0" smtClean="0"/>
              <a:t> van </a:t>
            </a:r>
            <a:r>
              <a:rPr lang="en-US" dirty="0" err="1" smtClean="0"/>
              <a:t>algemeen</a:t>
            </a:r>
            <a:r>
              <a:rPr lang="en-US" dirty="0" smtClean="0"/>
              <a:t> </a:t>
            </a:r>
            <a:r>
              <a:rPr lang="en-US" dirty="0" err="1" smtClean="0"/>
              <a:t>belang</a:t>
            </a:r>
            <a:r>
              <a:rPr lang="en-US" dirty="0" smtClean="0"/>
              <a:t> (</a:t>
            </a:r>
            <a:r>
              <a:rPr lang="en-US" dirty="0" err="1" smtClean="0"/>
              <a:t>sociale</a:t>
            </a:r>
            <a:r>
              <a:rPr lang="en-US" dirty="0" smtClean="0"/>
              <a:t> </a:t>
            </a:r>
            <a:r>
              <a:rPr lang="en-US" dirty="0" err="1" smtClean="0"/>
              <a:t>doelstelling</a:t>
            </a:r>
            <a:r>
              <a:rPr lang="en-US" dirty="0" smtClean="0"/>
              <a:t>, </a:t>
            </a:r>
            <a:r>
              <a:rPr lang="en-US" dirty="0" err="1" smtClean="0"/>
              <a:t>herverdeling</a:t>
            </a:r>
            <a:r>
              <a:rPr lang="en-US" dirty="0" smtClean="0"/>
              <a:t>, </a:t>
            </a:r>
            <a:r>
              <a:rPr lang="en-US" dirty="0" err="1" smtClean="0"/>
              <a:t>risicospreiding</a:t>
            </a:r>
            <a:r>
              <a:rPr lang="en-US" dirty="0" smtClean="0"/>
              <a:t>, </a:t>
            </a:r>
            <a:r>
              <a:rPr lang="en-US" dirty="0" err="1" smtClean="0"/>
              <a:t>solidariteit</a:t>
            </a:r>
            <a:r>
              <a:rPr lang="en-US" dirty="0" smtClean="0"/>
              <a:t> en </a:t>
            </a:r>
            <a:r>
              <a:rPr lang="en-US" dirty="0" err="1" smtClean="0"/>
              <a:t>segmentering</a:t>
            </a:r>
            <a:r>
              <a:rPr lang="en-US" dirty="0" smtClean="0"/>
              <a:t>)</a:t>
            </a:r>
          </a:p>
          <a:p>
            <a:r>
              <a:rPr lang="en-US" dirty="0" err="1" smtClean="0"/>
              <a:t>Juridisch</a:t>
            </a:r>
            <a:r>
              <a:rPr lang="en-US" dirty="0" smtClean="0"/>
              <a:t>: </a:t>
            </a:r>
            <a:r>
              <a:rPr lang="en-US" dirty="0" err="1" smtClean="0"/>
              <a:t>bijzondere</a:t>
            </a:r>
            <a:r>
              <a:rPr lang="en-US" dirty="0" smtClean="0"/>
              <a:t> </a:t>
            </a:r>
            <a:r>
              <a:rPr lang="en-US" dirty="0" err="1" smtClean="0"/>
              <a:t>overeenkomst</a:t>
            </a:r>
            <a:endParaRPr lang="nl-NL" dirty="0"/>
          </a:p>
        </p:txBody>
      </p:sp>
    </p:spTree>
    <p:extLst>
      <p:ext uri="{BB962C8B-B14F-4D97-AF65-F5344CB8AC3E}">
        <p14:creationId xmlns:p14="http://schemas.microsoft.com/office/powerpoint/2010/main" val="1940857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2034"/>
          </a:xfrm>
        </p:spPr>
        <p:txBody>
          <a:bodyPr>
            <a:normAutofit fontScale="90000"/>
          </a:bodyPr>
          <a:lstStyle/>
          <a:p>
            <a:r>
              <a:rPr lang="en-US" dirty="0" smtClean="0"/>
              <a:t>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158081"/>
            <a:ext cx="5715000" cy="4286250"/>
          </a:xfrm>
        </p:spPr>
      </p:pic>
    </p:spTree>
    <p:extLst>
      <p:ext uri="{BB962C8B-B14F-4D97-AF65-F5344CB8AC3E}">
        <p14:creationId xmlns:p14="http://schemas.microsoft.com/office/powerpoint/2010/main" val="646784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584176"/>
          </a:xfrm>
        </p:spPr>
        <p:txBody>
          <a:bodyPr>
            <a:normAutofit fontScale="90000"/>
          </a:bodyPr>
          <a:lstStyle/>
          <a:p>
            <a:r>
              <a:rPr lang="en-US" dirty="0" smtClean="0"/>
              <a:t>De </a:t>
            </a:r>
            <a:r>
              <a:rPr lang="en-US" dirty="0" err="1" smtClean="0"/>
              <a:t>verzekeringsovereenkomst</a:t>
            </a:r>
            <a:r>
              <a:rPr lang="en-US" dirty="0" smtClean="0"/>
              <a:t> </a:t>
            </a:r>
            <a:r>
              <a:rPr lang="en-US" dirty="0" err="1" smtClean="0"/>
              <a:t>kent</a:t>
            </a:r>
            <a:r>
              <a:rPr lang="en-US" dirty="0" smtClean="0"/>
              <a:t> </a:t>
            </a:r>
            <a:r>
              <a:rPr lang="en-US" dirty="0" err="1" smtClean="0"/>
              <a:t>aldus</a:t>
            </a:r>
            <a:r>
              <a:rPr lang="en-US" dirty="0" smtClean="0"/>
              <a:t> </a:t>
            </a:r>
            <a:r>
              <a:rPr lang="en-US" dirty="0" err="1" smtClean="0"/>
              <a:t>tal</a:t>
            </a:r>
            <a:r>
              <a:rPr lang="en-US" dirty="0" smtClean="0"/>
              <a:t> </a:t>
            </a:r>
            <a:r>
              <a:rPr lang="en-US" dirty="0" smtClean="0"/>
              <a:t>van </a:t>
            </a:r>
            <a:r>
              <a:rPr lang="en-US" dirty="0" err="1" smtClean="0"/>
              <a:t>verschijningsvormen</a:t>
            </a:r>
            <a:r>
              <a:rPr lang="en-US" dirty="0" smtClean="0"/>
              <a:t> </a:t>
            </a:r>
            <a:r>
              <a:rPr lang="en-US" dirty="0" err="1" smtClean="0"/>
              <a:t>teneinde</a:t>
            </a:r>
            <a:r>
              <a:rPr lang="en-US" dirty="0" smtClean="0"/>
              <a:t> </a:t>
            </a:r>
            <a:r>
              <a:rPr lang="en-US" dirty="0" err="1" smtClean="0"/>
              <a:t>risico’s</a:t>
            </a:r>
            <a:r>
              <a:rPr lang="en-US" dirty="0" smtClean="0"/>
              <a:t> </a:t>
            </a:r>
            <a:r>
              <a:rPr lang="en-US" dirty="0" err="1" smtClean="0"/>
              <a:t>te</a:t>
            </a:r>
            <a:r>
              <a:rPr lang="en-US" dirty="0" smtClean="0"/>
              <a:t> </a:t>
            </a:r>
            <a:r>
              <a:rPr lang="en-US" dirty="0" err="1" smtClean="0"/>
              <a:t>overbruggen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2119" y="3155186"/>
            <a:ext cx="2619761" cy="2020828"/>
          </a:xfrm>
        </p:spPr>
      </p:pic>
    </p:spTree>
    <p:extLst>
      <p:ext uri="{BB962C8B-B14F-4D97-AF65-F5344CB8AC3E}">
        <p14:creationId xmlns:p14="http://schemas.microsoft.com/office/powerpoint/2010/main" val="369276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86210"/>
          </a:xfrm>
        </p:spPr>
        <p:txBody>
          <a:bodyPr>
            <a:normAutofit/>
          </a:bodyPr>
          <a:lstStyle/>
          <a:p>
            <a:r>
              <a:rPr lang="en-US" dirty="0" err="1" smtClean="0"/>
              <a:t>Rechtsvergelijkende</a:t>
            </a:r>
            <a:r>
              <a:rPr lang="en-US" dirty="0" smtClean="0"/>
              <a:t> </a:t>
            </a:r>
            <a:r>
              <a:rPr lang="en-US" dirty="0" err="1" smtClean="0"/>
              <a:t>perspectieven</a:t>
            </a:r>
            <a:r>
              <a:rPr lang="nl-NL" dirty="0" smtClean="0"/>
              <a:t/>
            </a:r>
            <a:br>
              <a:rPr lang="nl-NL" dirty="0" smtClean="0"/>
            </a:br>
            <a:r>
              <a:rPr lang="en-US" dirty="0" smtClean="0"/>
              <a:t>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282031"/>
            <a:ext cx="5715000" cy="3838575"/>
          </a:xfrm>
        </p:spPr>
      </p:pic>
    </p:spTree>
    <p:extLst>
      <p:ext uri="{BB962C8B-B14F-4D97-AF65-F5344CB8AC3E}">
        <p14:creationId xmlns:p14="http://schemas.microsoft.com/office/powerpoint/2010/main" val="67716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0"/>
            <a:ext cx="8229600" cy="274638"/>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04664"/>
            <a:ext cx="8229600" cy="5721499"/>
          </a:xfrm>
        </p:spPr>
        <p:txBody>
          <a:bodyPr/>
          <a:lstStyle/>
          <a:p>
            <a:r>
              <a:rPr lang="nl-NL" dirty="0"/>
              <a:t>Deze </a:t>
            </a:r>
            <a:r>
              <a:rPr lang="nl-NL" dirty="0" smtClean="0"/>
              <a:t>ontwikkelingen hangen </a:t>
            </a:r>
            <a:r>
              <a:rPr lang="nl-NL" dirty="0"/>
              <a:t>nauw samen met de voortgang van het </a:t>
            </a:r>
            <a:r>
              <a:rPr lang="nl-NL" dirty="0" smtClean="0"/>
              <a:t>Europese consumentenrecht </a:t>
            </a:r>
            <a:r>
              <a:rPr lang="nl-NL" dirty="0"/>
              <a:t>en het streven om te komen tot een </a:t>
            </a:r>
            <a:r>
              <a:rPr lang="nl-NL" dirty="0" smtClean="0"/>
              <a:t>Europees contractenrecht</a:t>
            </a:r>
            <a:r>
              <a:rPr lang="nl-NL" dirty="0"/>
              <a:t>, ook op het gebied van het </a:t>
            </a:r>
            <a:r>
              <a:rPr lang="nl-NL" dirty="0" smtClean="0"/>
              <a:t>materiële verzekeringsrecht (PEICL).</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501008"/>
            <a:ext cx="3352800" cy="3096344"/>
          </a:xfrm>
          <a:prstGeom prst="rect">
            <a:avLst/>
          </a:prstGeom>
        </p:spPr>
      </p:pic>
    </p:spTree>
    <p:extLst>
      <p:ext uri="{BB962C8B-B14F-4D97-AF65-F5344CB8AC3E}">
        <p14:creationId xmlns:p14="http://schemas.microsoft.com/office/powerpoint/2010/main" val="311616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Verzwijging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0" y="2434431"/>
            <a:ext cx="7810500" cy="2857500"/>
          </a:xfrm>
        </p:spPr>
      </p:pic>
    </p:spTree>
    <p:extLst>
      <p:ext uri="{BB962C8B-B14F-4D97-AF65-F5344CB8AC3E}">
        <p14:creationId xmlns:p14="http://schemas.microsoft.com/office/powerpoint/2010/main" val="4046629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HR </a:t>
            </a:r>
            <a:r>
              <a:rPr lang="en-US" dirty="0" smtClean="0"/>
              <a:t>25-3-2016 (</a:t>
            </a:r>
            <a:r>
              <a:rPr lang="en-US" dirty="0" err="1" smtClean="0"/>
              <a:t>Eethuis</a:t>
            </a:r>
            <a:r>
              <a:rPr lang="en-US" dirty="0" smtClean="0"/>
              <a:t> </a:t>
            </a:r>
            <a:r>
              <a:rPr lang="en-US" dirty="0" err="1" smtClean="0"/>
              <a:t>Marhaba</a:t>
            </a:r>
            <a:r>
              <a:rPr lang="en-US" dirty="0" smtClean="0"/>
              <a:t>)</a:t>
            </a:r>
            <a:endParaRPr lang="nl-NL" dirty="0"/>
          </a:p>
        </p:txBody>
      </p:sp>
      <p:sp>
        <p:nvSpPr>
          <p:cNvPr id="3" name="Tijdelijke aanduiding voor inhoud 2"/>
          <p:cNvSpPr>
            <a:spLocks noGrp="1"/>
          </p:cNvSpPr>
          <p:nvPr>
            <p:ph idx="1"/>
          </p:nvPr>
        </p:nvSpPr>
        <p:spPr/>
        <p:txBody>
          <a:bodyPr>
            <a:normAutofit lnSpcReduction="10000"/>
          </a:bodyPr>
          <a:lstStyle/>
          <a:p>
            <a:r>
              <a:rPr lang="en-US" dirty="0" err="1"/>
              <a:t>O</a:t>
            </a:r>
            <a:r>
              <a:rPr lang="en-US" dirty="0" err="1" smtClean="0"/>
              <a:t>nder</a:t>
            </a:r>
            <a:r>
              <a:rPr lang="en-US" dirty="0" smtClean="0"/>
              <a:t> </a:t>
            </a:r>
            <a:r>
              <a:rPr lang="en-US" dirty="0" err="1" smtClean="0"/>
              <a:t>opzet</a:t>
            </a:r>
            <a:r>
              <a:rPr lang="en-US" dirty="0" smtClean="0"/>
              <a:t> tot </a:t>
            </a:r>
            <a:r>
              <a:rPr lang="en-US" dirty="0" err="1" smtClean="0"/>
              <a:t>misleiding</a:t>
            </a:r>
            <a:r>
              <a:rPr lang="en-US" dirty="0" smtClean="0"/>
              <a:t> </a:t>
            </a:r>
            <a:r>
              <a:rPr lang="en-US" dirty="0" err="1" smtClean="0"/>
              <a:t>dient</a:t>
            </a:r>
            <a:r>
              <a:rPr lang="en-US" dirty="0" smtClean="0"/>
              <a:t> </a:t>
            </a:r>
            <a:r>
              <a:rPr lang="en-US" dirty="0" err="1" smtClean="0"/>
              <a:t>te</a:t>
            </a:r>
            <a:r>
              <a:rPr lang="en-US" dirty="0" smtClean="0"/>
              <a:t> </a:t>
            </a:r>
            <a:r>
              <a:rPr lang="en-US" dirty="0" err="1" smtClean="0"/>
              <a:t>worden</a:t>
            </a:r>
            <a:r>
              <a:rPr lang="en-US" dirty="0" smtClean="0"/>
              <a:t> </a:t>
            </a:r>
            <a:r>
              <a:rPr lang="en-US" dirty="0" err="1" smtClean="0"/>
              <a:t>verstaan</a:t>
            </a:r>
            <a:r>
              <a:rPr lang="en-US" dirty="0" smtClean="0"/>
              <a:t>: </a:t>
            </a:r>
            <a:r>
              <a:rPr lang="en-US" dirty="0" err="1" smtClean="0"/>
              <a:t>verwijtbaar</a:t>
            </a:r>
            <a:r>
              <a:rPr lang="en-US" dirty="0" smtClean="0"/>
              <a:t> </a:t>
            </a:r>
            <a:r>
              <a:rPr lang="en-US" dirty="0" err="1" smtClean="0"/>
              <a:t>niet</a:t>
            </a:r>
            <a:r>
              <a:rPr lang="en-US" dirty="0" smtClean="0"/>
              <a:t> </a:t>
            </a:r>
            <a:r>
              <a:rPr lang="en-US" dirty="0" err="1" smtClean="0"/>
              <a:t>meedelen</a:t>
            </a:r>
            <a:r>
              <a:rPr lang="en-US" dirty="0" smtClean="0"/>
              <a:t> wat </a:t>
            </a:r>
            <a:r>
              <a:rPr lang="en-US" dirty="0" err="1" smtClean="0"/>
              <a:t>verzekeraar</a:t>
            </a:r>
            <a:r>
              <a:rPr lang="en-US" dirty="0" smtClean="0"/>
              <a:t> </a:t>
            </a:r>
            <a:r>
              <a:rPr lang="en-US" dirty="0" err="1" smtClean="0"/>
              <a:t>zou</a:t>
            </a:r>
            <a:r>
              <a:rPr lang="en-US" dirty="0" smtClean="0"/>
              <a:t> (had) </a:t>
            </a:r>
            <a:r>
              <a:rPr lang="en-US" dirty="0" err="1" smtClean="0"/>
              <a:t>willen</a:t>
            </a:r>
            <a:r>
              <a:rPr lang="en-US" dirty="0" smtClean="0"/>
              <a:t> </a:t>
            </a:r>
            <a:r>
              <a:rPr lang="en-US" dirty="0" err="1" smtClean="0"/>
              <a:t>weten</a:t>
            </a:r>
            <a:r>
              <a:rPr lang="en-US" dirty="0" smtClean="0"/>
              <a:t>, met de </a:t>
            </a:r>
            <a:r>
              <a:rPr lang="en-US" dirty="0" err="1" smtClean="0"/>
              <a:t>bedoeling</a:t>
            </a:r>
            <a:r>
              <a:rPr lang="en-US" dirty="0" smtClean="0"/>
              <a:t> de </a:t>
            </a:r>
            <a:r>
              <a:rPr lang="en-US" dirty="0" err="1" smtClean="0"/>
              <a:t>verzekeraar</a:t>
            </a:r>
            <a:r>
              <a:rPr lang="en-US" dirty="0" smtClean="0"/>
              <a:t> </a:t>
            </a:r>
            <a:r>
              <a:rPr lang="en-US" dirty="0" err="1" smtClean="0"/>
              <a:t>te</a:t>
            </a:r>
            <a:r>
              <a:rPr lang="en-US" dirty="0" smtClean="0"/>
              <a:t> </a:t>
            </a:r>
            <a:r>
              <a:rPr lang="en-US" dirty="0" err="1" smtClean="0"/>
              <a:t>bewegen</a:t>
            </a:r>
            <a:r>
              <a:rPr lang="en-US" dirty="0" smtClean="0"/>
              <a:t> </a:t>
            </a:r>
            <a:r>
              <a:rPr lang="en-US" dirty="0" err="1" smtClean="0"/>
              <a:t>toch</a:t>
            </a:r>
            <a:r>
              <a:rPr lang="en-US" dirty="0" smtClean="0"/>
              <a:t> </a:t>
            </a:r>
            <a:r>
              <a:rPr lang="en-US" dirty="0" err="1" smtClean="0"/>
              <a:t>te</a:t>
            </a:r>
            <a:r>
              <a:rPr lang="en-US" dirty="0" smtClean="0"/>
              <a:t> </a:t>
            </a:r>
            <a:r>
              <a:rPr lang="en-US" dirty="0" err="1" smtClean="0"/>
              <a:t>contracteren</a:t>
            </a:r>
            <a:r>
              <a:rPr lang="en-US" dirty="0" smtClean="0"/>
              <a:t> )</a:t>
            </a:r>
          </a:p>
          <a:p>
            <a:r>
              <a:rPr lang="en-US" dirty="0" smtClean="0"/>
              <a:t>Kees Engel (NTHR 2016-5): </a:t>
            </a:r>
            <a:r>
              <a:rPr lang="en-US" dirty="0" err="1" smtClean="0"/>
              <a:t>bewuste</a:t>
            </a:r>
            <a:r>
              <a:rPr lang="en-US" dirty="0" smtClean="0"/>
              <a:t> </a:t>
            </a:r>
            <a:r>
              <a:rPr lang="en-US" dirty="0" err="1" smtClean="0"/>
              <a:t>schending</a:t>
            </a:r>
            <a:r>
              <a:rPr lang="en-US" dirty="0" smtClean="0"/>
              <a:t> </a:t>
            </a:r>
            <a:r>
              <a:rPr lang="en-US" dirty="0" err="1" smtClean="0"/>
              <a:t>spreekplicht</a:t>
            </a:r>
            <a:r>
              <a:rPr lang="en-US" dirty="0" smtClean="0"/>
              <a:t> met </a:t>
            </a:r>
            <a:r>
              <a:rPr lang="en-US" dirty="0" err="1" smtClean="0"/>
              <a:t>bedoeling</a:t>
            </a:r>
            <a:r>
              <a:rPr lang="en-US" dirty="0" smtClean="0"/>
              <a:t> tot </a:t>
            </a:r>
            <a:r>
              <a:rPr lang="en-US" dirty="0" err="1" smtClean="0"/>
              <a:t>misleiding</a:t>
            </a:r>
            <a:r>
              <a:rPr lang="en-US" dirty="0" smtClean="0"/>
              <a:t> (‘</a:t>
            </a:r>
            <a:r>
              <a:rPr lang="en-US" dirty="0" err="1" smtClean="0"/>
              <a:t>tegen</a:t>
            </a:r>
            <a:r>
              <a:rPr lang="en-US" dirty="0" smtClean="0"/>
              <a:t> </a:t>
            </a:r>
            <a:r>
              <a:rPr lang="en-US" dirty="0" err="1" smtClean="0"/>
              <a:t>beter</a:t>
            </a:r>
            <a:r>
              <a:rPr lang="en-US" dirty="0" smtClean="0"/>
              <a:t> </a:t>
            </a:r>
            <a:r>
              <a:rPr lang="en-US" dirty="0" err="1" smtClean="0"/>
              <a:t>weten</a:t>
            </a:r>
            <a:r>
              <a:rPr lang="en-US" dirty="0" smtClean="0"/>
              <a:t> in’); </a:t>
            </a:r>
            <a:r>
              <a:rPr lang="en-US" dirty="0" err="1" smtClean="0"/>
              <a:t>ook</a:t>
            </a:r>
            <a:r>
              <a:rPr lang="en-US" dirty="0" smtClean="0"/>
              <a:t> </a:t>
            </a:r>
            <a:r>
              <a:rPr lang="en-US" dirty="0" err="1" smtClean="0"/>
              <a:t>voorwaardelijk</a:t>
            </a:r>
            <a:r>
              <a:rPr lang="en-US" dirty="0" smtClean="0"/>
              <a:t> </a:t>
            </a:r>
            <a:r>
              <a:rPr lang="en-US" dirty="0" err="1" smtClean="0"/>
              <a:t>opzet</a:t>
            </a:r>
            <a:r>
              <a:rPr lang="en-US" dirty="0" smtClean="0"/>
              <a:t>, </a:t>
            </a:r>
            <a:r>
              <a:rPr lang="en-US" dirty="0" err="1" smtClean="0"/>
              <a:t>relevantie</a:t>
            </a:r>
            <a:r>
              <a:rPr lang="en-US" dirty="0" smtClean="0"/>
              <a:t> </a:t>
            </a:r>
            <a:r>
              <a:rPr lang="en-US" dirty="0" err="1" smtClean="0"/>
              <a:t>geen</a:t>
            </a:r>
            <a:r>
              <a:rPr lang="en-US" dirty="0" smtClean="0"/>
              <a:t> </a:t>
            </a:r>
            <a:r>
              <a:rPr lang="en-US" dirty="0" err="1" smtClean="0"/>
              <a:t>betekenis</a:t>
            </a:r>
            <a:r>
              <a:rPr lang="en-US" dirty="0" smtClean="0"/>
              <a:t> </a:t>
            </a:r>
            <a:endParaRPr lang="nl-NL" dirty="0"/>
          </a:p>
        </p:txBody>
      </p:sp>
    </p:spTree>
    <p:extLst>
      <p:ext uri="{BB962C8B-B14F-4D97-AF65-F5344CB8AC3E}">
        <p14:creationId xmlns:p14="http://schemas.microsoft.com/office/powerpoint/2010/main" val="391019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dirty="0" smtClean="0"/>
              <a:t>  </a:t>
            </a:r>
            <a:r>
              <a:rPr lang="en-ZA" sz="3200" dirty="0" smtClean="0"/>
              <a:t>Van </a:t>
            </a:r>
            <a:r>
              <a:rPr lang="en-ZA" sz="3200" dirty="0" err="1" smtClean="0"/>
              <a:t>Heerden</a:t>
            </a:r>
            <a:r>
              <a:rPr lang="en-ZA" sz="3200" dirty="0" smtClean="0"/>
              <a:t> JA in </a:t>
            </a:r>
            <a:r>
              <a:rPr lang="en-ZA" sz="3200" i="1" dirty="0" smtClean="0"/>
              <a:t>President </a:t>
            </a:r>
            <a:r>
              <a:rPr lang="en-ZA" sz="3200" i="1" dirty="0" err="1" smtClean="0"/>
              <a:t>Versekeringsmaatskappy</a:t>
            </a:r>
            <a:r>
              <a:rPr lang="en-ZA" sz="3200" dirty="0" smtClean="0"/>
              <a:t>, at 216D – G</a:t>
            </a:r>
            <a:endParaRPr lang="nl-NL" sz="3200" dirty="0"/>
          </a:p>
        </p:txBody>
      </p:sp>
      <p:sp>
        <p:nvSpPr>
          <p:cNvPr id="3" name="Tijdelijke aanduiding voor inhoud 2"/>
          <p:cNvSpPr>
            <a:spLocks noGrp="1"/>
          </p:cNvSpPr>
          <p:nvPr>
            <p:ph idx="1"/>
          </p:nvPr>
        </p:nvSpPr>
        <p:spPr/>
        <p:txBody>
          <a:bodyPr>
            <a:normAutofit fontScale="77500" lnSpcReduction="20000"/>
          </a:bodyPr>
          <a:lstStyle/>
          <a:p>
            <a:r>
              <a:rPr lang="en-ZA" dirty="0" smtClean="0"/>
              <a:t>“(</a:t>
            </a:r>
            <a:r>
              <a:rPr lang="en-ZA" dirty="0"/>
              <a:t>D)</a:t>
            </a:r>
            <a:r>
              <a:rPr lang="en-ZA" dirty="0" err="1"/>
              <a:t>ie</a:t>
            </a:r>
            <a:r>
              <a:rPr lang="en-ZA" dirty="0"/>
              <a:t> </a:t>
            </a:r>
            <a:r>
              <a:rPr lang="en-ZA" dirty="0" err="1"/>
              <a:t>vraag</a:t>
            </a:r>
            <a:r>
              <a:rPr lang="en-ZA" dirty="0"/>
              <a:t> (is) </a:t>
            </a:r>
            <a:r>
              <a:rPr lang="en-ZA" dirty="0" err="1"/>
              <a:t>dus</a:t>
            </a:r>
            <a:r>
              <a:rPr lang="en-ZA" dirty="0"/>
              <a:t> </a:t>
            </a:r>
            <a:r>
              <a:rPr lang="en-ZA" dirty="0" err="1"/>
              <a:t>nie</a:t>
            </a:r>
            <a:r>
              <a:rPr lang="en-ZA" dirty="0"/>
              <a:t> of </a:t>
            </a:r>
            <a:r>
              <a:rPr lang="en-ZA" dirty="0" err="1"/>
              <a:t>na</a:t>
            </a:r>
            <a:r>
              <a:rPr lang="en-ZA" dirty="0"/>
              <a:t> die </a:t>
            </a:r>
            <a:r>
              <a:rPr lang="en-ZA" dirty="0" err="1"/>
              <a:t>oordeel</a:t>
            </a:r>
            <a:r>
              <a:rPr lang="en-ZA" dirty="0"/>
              <a:t> van 'n </a:t>
            </a:r>
            <a:r>
              <a:rPr lang="en-ZA" dirty="0" err="1"/>
              <a:t>redelike</a:t>
            </a:r>
            <a:r>
              <a:rPr lang="en-ZA" dirty="0"/>
              <a:t> man die </a:t>
            </a:r>
            <a:r>
              <a:rPr lang="en-ZA" dirty="0" err="1"/>
              <a:t>betrokke</a:t>
            </a:r>
            <a:r>
              <a:rPr lang="en-ZA" dirty="0"/>
              <a:t> </a:t>
            </a:r>
            <a:r>
              <a:rPr lang="en-ZA" dirty="0" err="1"/>
              <a:t>inligting</a:t>
            </a:r>
            <a:r>
              <a:rPr lang="en-ZA" dirty="0"/>
              <a:t> </a:t>
            </a:r>
            <a:r>
              <a:rPr lang="en-ZA" dirty="0" err="1"/>
              <a:t>wel</a:t>
            </a:r>
            <a:r>
              <a:rPr lang="en-ZA" dirty="0"/>
              <a:t> die </a:t>
            </a:r>
            <a:r>
              <a:rPr lang="en-ZA" dirty="0" err="1"/>
              <a:t>risiko</a:t>
            </a:r>
            <a:r>
              <a:rPr lang="en-ZA" dirty="0"/>
              <a:t> </a:t>
            </a:r>
            <a:r>
              <a:rPr lang="en-ZA" dirty="0" err="1"/>
              <a:t>beïnvloed</a:t>
            </a:r>
            <a:r>
              <a:rPr lang="en-ZA" dirty="0"/>
              <a:t> </a:t>
            </a:r>
            <a:r>
              <a:rPr lang="en-ZA" dirty="0" err="1"/>
              <a:t>nie</a:t>
            </a:r>
            <a:r>
              <a:rPr lang="en-ZA" dirty="0"/>
              <a:t>, maar of </a:t>
            </a:r>
            <a:r>
              <a:rPr lang="en-ZA" dirty="0" err="1"/>
              <a:t>dit</a:t>
            </a:r>
            <a:r>
              <a:rPr lang="en-ZA" dirty="0"/>
              <a:t>  </a:t>
            </a:r>
            <a:r>
              <a:rPr lang="en-ZA" dirty="0" err="1"/>
              <a:t>redelikerwyse</a:t>
            </a:r>
            <a:r>
              <a:rPr lang="en-ZA" dirty="0"/>
              <a:t> 'n </a:t>
            </a:r>
            <a:r>
              <a:rPr lang="en-ZA" dirty="0" err="1"/>
              <a:t>effek</a:t>
            </a:r>
            <a:r>
              <a:rPr lang="en-ZA" dirty="0"/>
              <a:t> mag </a:t>
            </a:r>
            <a:r>
              <a:rPr lang="en-ZA" dirty="0" err="1"/>
              <a:t>hê</a:t>
            </a:r>
            <a:r>
              <a:rPr lang="en-ZA" dirty="0"/>
              <a:t> op 'n </a:t>
            </a:r>
            <a:r>
              <a:rPr lang="en-ZA" dirty="0" err="1"/>
              <a:t>voornemende</a:t>
            </a:r>
            <a:r>
              <a:rPr lang="en-ZA" dirty="0"/>
              <a:t> </a:t>
            </a:r>
            <a:r>
              <a:rPr lang="en-ZA" dirty="0" err="1"/>
              <a:t>versekeraar</a:t>
            </a:r>
            <a:r>
              <a:rPr lang="en-ZA" dirty="0"/>
              <a:t> se </a:t>
            </a:r>
            <a:r>
              <a:rPr lang="en-ZA" dirty="0" err="1"/>
              <a:t>besluit</a:t>
            </a:r>
            <a:r>
              <a:rPr lang="en-ZA" dirty="0"/>
              <a:t> om al of </a:t>
            </a:r>
            <a:r>
              <a:rPr lang="en-ZA" dirty="0" err="1"/>
              <a:t>nie</a:t>
            </a:r>
            <a:r>
              <a:rPr lang="en-ZA" dirty="0"/>
              <a:t> die </a:t>
            </a:r>
            <a:r>
              <a:rPr lang="en-ZA" dirty="0" err="1"/>
              <a:t>risiko</a:t>
            </a:r>
            <a:r>
              <a:rPr lang="en-ZA" dirty="0"/>
              <a:t> </a:t>
            </a:r>
            <a:r>
              <a:rPr lang="en-ZA" dirty="0" err="1"/>
              <a:t>te</a:t>
            </a:r>
            <a:r>
              <a:rPr lang="en-ZA" dirty="0"/>
              <a:t> </a:t>
            </a:r>
            <a:r>
              <a:rPr lang="en-ZA" dirty="0" err="1"/>
              <a:t>aanvaar</a:t>
            </a:r>
            <a:r>
              <a:rPr lang="en-ZA" dirty="0"/>
              <a:t> of 'n </a:t>
            </a:r>
            <a:r>
              <a:rPr lang="en-ZA" dirty="0" err="1"/>
              <a:t>hoër</a:t>
            </a:r>
            <a:r>
              <a:rPr lang="en-ZA" dirty="0"/>
              <a:t> </a:t>
            </a:r>
            <a:r>
              <a:rPr lang="en-ZA" dirty="0" err="1"/>
              <a:t>premie</a:t>
            </a:r>
            <a:r>
              <a:rPr lang="en-ZA" dirty="0"/>
              <a:t> as die </a:t>
            </a:r>
            <a:r>
              <a:rPr lang="en-ZA" dirty="0" err="1"/>
              <a:t>normale</a:t>
            </a:r>
            <a:r>
              <a:rPr lang="en-ZA" dirty="0"/>
              <a:t> </a:t>
            </a:r>
            <a:r>
              <a:rPr lang="en-ZA" dirty="0" err="1"/>
              <a:t>te</a:t>
            </a:r>
            <a:r>
              <a:rPr lang="en-ZA" dirty="0"/>
              <a:t> </a:t>
            </a:r>
            <a:r>
              <a:rPr lang="en-ZA" dirty="0" err="1"/>
              <a:t>verg</a:t>
            </a:r>
            <a:r>
              <a:rPr lang="en-ZA" dirty="0"/>
              <a:t>.  Anders </a:t>
            </a:r>
            <a:r>
              <a:rPr lang="en-ZA" dirty="0" err="1"/>
              <a:t>gestel</a:t>
            </a:r>
            <a:r>
              <a:rPr lang="en-ZA" dirty="0"/>
              <a:t>, is die </a:t>
            </a:r>
            <a:r>
              <a:rPr lang="en-ZA" dirty="0" err="1"/>
              <a:t>toets</a:t>
            </a:r>
            <a:r>
              <a:rPr lang="en-ZA" dirty="0"/>
              <a:t> of die </a:t>
            </a:r>
            <a:r>
              <a:rPr lang="en-ZA" dirty="0" err="1"/>
              <a:t>redelike</a:t>
            </a:r>
            <a:r>
              <a:rPr lang="en-ZA" dirty="0"/>
              <a:t> man </a:t>
            </a:r>
            <a:r>
              <a:rPr lang="en-ZA" dirty="0" err="1"/>
              <a:t>sou</a:t>
            </a:r>
            <a:r>
              <a:rPr lang="en-ZA" dirty="0"/>
              <a:t> </a:t>
            </a:r>
            <a:r>
              <a:rPr lang="en-ZA" dirty="0" err="1"/>
              <a:t>geoordeel</a:t>
            </a:r>
            <a:r>
              <a:rPr lang="en-ZA" dirty="0"/>
              <a:t> het </a:t>
            </a:r>
            <a:r>
              <a:rPr lang="en-ZA" dirty="0" err="1"/>
              <a:t>dat</a:t>
            </a:r>
            <a:r>
              <a:rPr lang="en-ZA" dirty="0"/>
              <a:t> die </a:t>
            </a:r>
            <a:r>
              <a:rPr lang="en-ZA" dirty="0" err="1"/>
              <a:t>inligting</a:t>
            </a:r>
            <a:r>
              <a:rPr lang="en-ZA" dirty="0"/>
              <a:t> </a:t>
            </a:r>
            <a:r>
              <a:rPr lang="en-ZA" dirty="0" err="1"/>
              <a:t>oorgedra</a:t>
            </a:r>
            <a:r>
              <a:rPr lang="en-ZA" dirty="0"/>
              <a:t> </a:t>
            </a:r>
            <a:r>
              <a:rPr lang="en-ZA" dirty="0" err="1"/>
              <a:t>moes</a:t>
            </a:r>
            <a:r>
              <a:rPr lang="en-ZA" dirty="0"/>
              <a:t> word </a:t>
            </a:r>
            <a:r>
              <a:rPr lang="en-ZA" dirty="0" err="1"/>
              <a:t>sodat</a:t>
            </a:r>
            <a:r>
              <a:rPr lang="en-ZA" dirty="0"/>
              <a:t> die </a:t>
            </a:r>
            <a:r>
              <a:rPr lang="en-ZA" dirty="0" err="1"/>
              <a:t>voornemende</a:t>
            </a:r>
            <a:r>
              <a:rPr lang="en-ZA" dirty="0"/>
              <a:t> </a:t>
            </a:r>
            <a:r>
              <a:rPr lang="en-ZA" dirty="0" err="1"/>
              <a:t>versekeraar</a:t>
            </a:r>
            <a:r>
              <a:rPr lang="en-ZA" dirty="0"/>
              <a:t> self tot 'n </a:t>
            </a:r>
            <a:r>
              <a:rPr lang="en-ZA" dirty="0" err="1"/>
              <a:t>besluit</a:t>
            </a:r>
            <a:r>
              <a:rPr lang="en-ZA" dirty="0"/>
              <a:t> </a:t>
            </a:r>
            <a:r>
              <a:rPr lang="en-ZA" dirty="0" err="1"/>
              <a:t>kan</a:t>
            </a:r>
            <a:r>
              <a:rPr lang="en-ZA" dirty="0"/>
              <a:t> </a:t>
            </a:r>
            <a:r>
              <a:rPr lang="en-ZA" dirty="0" err="1"/>
              <a:t>kom</a:t>
            </a:r>
            <a:r>
              <a:rPr lang="en-ZA" dirty="0"/>
              <a:t>. En so 'n </a:t>
            </a:r>
            <a:r>
              <a:rPr lang="en-ZA" dirty="0" err="1"/>
              <a:t>oordeel</a:t>
            </a:r>
            <a:r>
              <a:rPr lang="en-ZA" dirty="0"/>
              <a:t> </a:t>
            </a:r>
            <a:r>
              <a:rPr lang="en-ZA" dirty="0" err="1"/>
              <a:t>sou</a:t>
            </a:r>
            <a:r>
              <a:rPr lang="en-ZA" dirty="0"/>
              <a:t> </a:t>
            </a:r>
            <a:r>
              <a:rPr lang="en-ZA" dirty="0" err="1"/>
              <a:t>hy</a:t>
            </a:r>
            <a:r>
              <a:rPr lang="en-ZA" dirty="0"/>
              <a:t> </a:t>
            </a:r>
            <a:r>
              <a:rPr lang="en-ZA" dirty="0" err="1"/>
              <a:t>bereik</a:t>
            </a:r>
            <a:r>
              <a:rPr lang="en-ZA" dirty="0"/>
              <a:t> het </a:t>
            </a:r>
            <a:r>
              <a:rPr lang="en-ZA" dirty="0" err="1"/>
              <a:t>indien</a:t>
            </a:r>
            <a:r>
              <a:rPr lang="en-ZA" dirty="0"/>
              <a:t> die </a:t>
            </a:r>
            <a:r>
              <a:rPr lang="en-ZA" dirty="0" err="1"/>
              <a:t>inligting</a:t>
            </a:r>
            <a:r>
              <a:rPr lang="en-ZA" dirty="0"/>
              <a:t> </a:t>
            </a:r>
            <a:r>
              <a:rPr lang="en-ZA" dirty="0" err="1"/>
              <a:t>na</a:t>
            </a:r>
            <a:r>
              <a:rPr lang="en-ZA" dirty="0"/>
              <a:t> </a:t>
            </a:r>
            <a:r>
              <a:rPr lang="en-ZA" dirty="0" err="1"/>
              <a:t>sy</a:t>
            </a:r>
            <a:r>
              <a:rPr lang="en-ZA" dirty="0"/>
              <a:t> </a:t>
            </a:r>
            <a:r>
              <a:rPr lang="en-ZA" dirty="0" err="1"/>
              <a:t>mening</a:t>
            </a:r>
            <a:r>
              <a:rPr lang="en-ZA" dirty="0"/>
              <a:t> die </a:t>
            </a:r>
            <a:r>
              <a:rPr lang="en-ZA" dirty="0" err="1"/>
              <a:t>voornemende</a:t>
            </a:r>
            <a:r>
              <a:rPr lang="en-ZA" dirty="0"/>
              <a:t> </a:t>
            </a:r>
            <a:r>
              <a:rPr lang="en-ZA" dirty="0" err="1"/>
              <a:t>versekeraar</a:t>
            </a:r>
            <a:r>
              <a:rPr lang="en-ZA" dirty="0"/>
              <a:t> </a:t>
            </a:r>
            <a:r>
              <a:rPr lang="en-ZA" dirty="0" err="1"/>
              <a:t>redelikerwyse</a:t>
            </a:r>
            <a:r>
              <a:rPr lang="en-ZA" dirty="0"/>
              <a:t> </a:t>
            </a:r>
            <a:r>
              <a:rPr lang="en-ZA" dirty="0" err="1"/>
              <a:t>kon</a:t>
            </a:r>
            <a:r>
              <a:rPr lang="en-ZA" dirty="0"/>
              <a:t> </a:t>
            </a:r>
            <a:r>
              <a:rPr lang="en-ZA" dirty="0" err="1"/>
              <a:t>beïnvloed</a:t>
            </a:r>
            <a:r>
              <a:rPr lang="en-ZA" dirty="0"/>
              <a:t> het. “  [See also </a:t>
            </a:r>
            <a:r>
              <a:rPr lang="en-ZA" i="1" dirty="0"/>
              <a:t>Certain Underwriters of Lloyds of London v Harrison 2004 (2) SA 446 (SCA)</a:t>
            </a:r>
            <a:r>
              <a:rPr lang="en-ZA" dirty="0"/>
              <a:t>, at p 449B – C and at pp 451J – 452C].</a:t>
            </a:r>
            <a:endParaRPr lang="nl-NL" dirty="0"/>
          </a:p>
        </p:txBody>
      </p:sp>
    </p:spTree>
    <p:extLst>
      <p:ext uri="{BB962C8B-B14F-4D97-AF65-F5344CB8AC3E}">
        <p14:creationId xmlns:p14="http://schemas.microsoft.com/office/powerpoint/2010/main" val="59352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Dekkingsomvang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625" y="2210594"/>
            <a:ext cx="4476750" cy="3305175"/>
          </a:xfrm>
        </p:spPr>
      </p:pic>
    </p:spTree>
    <p:extLst>
      <p:ext uri="{BB962C8B-B14F-4D97-AF65-F5344CB8AC3E}">
        <p14:creationId xmlns:p14="http://schemas.microsoft.com/office/powerpoint/2010/main" val="3820239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229600" cy="1080120"/>
          </a:xfrm>
        </p:spPr>
        <p:txBody>
          <a:bodyPr>
            <a:noAutofit/>
          </a:bodyPr>
          <a:lstStyle/>
          <a:p>
            <a:r>
              <a:rPr lang="en-US" sz="3200" dirty="0" smtClean="0"/>
              <a:t>NJ </a:t>
            </a:r>
            <a:r>
              <a:rPr lang="en-US" sz="3200" dirty="0" smtClean="0"/>
              <a:t>2012/687 (</a:t>
            </a:r>
            <a:r>
              <a:rPr lang="en-US" sz="3200" dirty="0" err="1" smtClean="0"/>
              <a:t>Onderlinge</a:t>
            </a:r>
            <a:r>
              <a:rPr lang="en-US" sz="3200" dirty="0" smtClean="0"/>
              <a:t>-NN)</a:t>
            </a:r>
            <a:r>
              <a:rPr lang="en-US" sz="2000" dirty="0" smtClean="0"/>
              <a:t> </a:t>
            </a:r>
            <a:r>
              <a:rPr lang="en-US" sz="2000" dirty="0" err="1" smtClean="0"/>
              <a:t>ook</a:t>
            </a:r>
            <a:r>
              <a:rPr lang="en-US" sz="2000" dirty="0" smtClean="0"/>
              <a:t> </a:t>
            </a:r>
            <a:r>
              <a:rPr lang="en-US" sz="2000" dirty="0" err="1" smtClean="0"/>
              <a:t>wel</a:t>
            </a:r>
            <a:r>
              <a:rPr lang="en-US" sz="2000" dirty="0" smtClean="0"/>
              <a:t>: </a:t>
            </a:r>
            <a:r>
              <a:rPr lang="en-US" sz="2000" dirty="0" err="1" smtClean="0"/>
              <a:t>kunst</a:t>
            </a:r>
            <a:r>
              <a:rPr lang="en-US" sz="2000" dirty="0" smtClean="0"/>
              <a:t>- en </a:t>
            </a:r>
            <a:r>
              <a:rPr lang="en-US" sz="2000" dirty="0" err="1" smtClean="0"/>
              <a:t>vliegwerkarrest</a:t>
            </a:r>
            <a:r>
              <a:rPr lang="en-US" sz="3600" dirty="0" smtClean="0"/>
              <a:t/>
            </a:r>
            <a:br>
              <a:rPr lang="en-US" sz="3600" dirty="0" smtClean="0"/>
            </a:br>
            <a:endParaRPr lang="nl-NL" sz="3600" dirty="0"/>
          </a:p>
        </p:txBody>
      </p:sp>
      <p:sp>
        <p:nvSpPr>
          <p:cNvPr id="3" name="Tijdelijke aanduiding voor inhoud 2"/>
          <p:cNvSpPr>
            <a:spLocks noGrp="1"/>
          </p:cNvSpPr>
          <p:nvPr>
            <p:ph idx="1"/>
          </p:nvPr>
        </p:nvSpPr>
        <p:spPr>
          <a:xfrm>
            <a:off x="457200" y="1340768"/>
            <a:ext cx="8229600" cy="5112568"/>
          </a:xfrm>
        </p:spPr>
        <p:txBody>
          <a:bodyPr>
            <a:normAutofit fontScale="77500" lnSpcReduction="20000"/>
          </a:bodyPr>
          <a:lstStyle/>
          <a:p>
            <a:r>
              <a:rPr lang="en-US" b="1" dirty="0" err="1" smtClean="0"/>
              <a:t>Hartlief</a:t>
            </a:r>
            <a:r>
              <a:rPr lang="en-US" dirty="0" smtClean="0"/>
              <a:t>: ‘</a:t>
            </a:r>
            <a:r>
              <a:rPr lang="nl-NL" dirty="0" smtClean="0"/>
              <a:t>Kortom</a:t>
            </a:r>
            <a:r>
              <a:rPr lang="nl-NL" dirty="0"/>
              <a:t>: hoewel het hier gaat om vermogensschade waarvoor de polis in uitgangspunt geen dekking geeft, bestaat hier toch dekking. Zij is het gevolg van wat de Hoge Raad een redelijke uitleg van de polis noemt. Een ruime dekkingsomvang is gerechtvaardigd, ook al is de gedekte schade in de polis omschreven als schade aan personen en zaken. In de argumentatie lijken de onder f en g genoemde argumenten niet wezenlijk, werkelijk overtuigend zijn ze ook niet. Belangrijk is in de eerste plaats dat de polis in art. 19 zelf ruimte geeft in tekst en strekking (b en e), maar cruciaal, omdat hiermee uiteindelijk een in (art. 1.6 van) de </a:t>
            </a:r>
            <a:r>
              <a:rPr lang="nl-NL" dirty="0" err="1"/>
              <a:t>polistekst</a:t>
            </a:r>
            <a:r>
              <a:rPr lang="nl-NL" dirty="0"/>
              <a:t> gelegen obstakel wordt geneutraliseerd, is de functie die een AVB-polis in het maatschappelijk verkeer vervult en de daarop gebaseerde verwachtingen van verzekerden (d</a:t>
            </a:r>
            <a:r>
              <a:rPr lang="nl-NL" dirty="0" smtClean="0"/>
              <a:t>).’  </a:t>
            </a:r>
            <a:endParaRPr lang="en-US" dirty="0" smtClean="0"/>
          </a:p>
          <a:p>
            <a:endParaRPr lang="nl-NL" dirty="0"/>
          </a:p>
        </p:txBody>
      </p:sp>
    </p:spTree>
    <p:extLst>
      <p:ext uri="{BB962C8B-B14F-4D97-AF65-F5344CB8AC3E}">
        <p14:creationId xmlns:p14="http://schemas.microsoft.com/office/powerpoint/2010/main" val="2410142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sp>
        <p:nvSpPr>
          <p:cNvPr id="3" name="Tijdelijke aanduiding voor inhoud 2"/>
          <p:cNvSpPr>
            <a:spLocks noGrp="1"/>
          </p:cNvSpPr>
          <p:nvPr>
            <p:ph idx="1"/>
          </p:nvPr>
        </p:nvSpPr>
        <p:spPr>
          <a:xfrm>
            <a:off x="457200" y="404664"/>
            <a:ext cx="8229600" cy="5721499"/>
          </a:xfrm>
        </p:spPr>
        <p:txBody>
          <a:bodyPr>
            <a:normAutofit fontScale="77500" lnSpcReduction="20000"/>
          </a:bodyPr>
          <a:lstStyle/>
          <a:p>
            <a:r>
              <a:rPr lang="en-US" b="1" dirty="0" smtClean="0"/>
              <a:t>Mendel</a:t>
            </a:r>
            <a:r>
              <a:rPr lang="en-US" dirty="0" smtClean="0"/>
              <a:t>: ‘ B</a:t>
            </a:r>
            <a:r>
              <a:rPr lang="nl-NL" dirty="0" smtClean="0"/>
              <a:t>ij </a:t>
            </a:r>
            <a:r>
              <a:rPr lang="nl-NL" dirty="0"/>
              <a:t>het [</a:t>
            </a:r>
            <a:r>
              <a:rPr lang="nl-NL" dirty="0" smtClean="0"/>
              <a:t>…] </a:t>
            </a:r>
            <a:r>
              <a:rPr lang="nl-NL" dirty="0"/>
              <a:t>argument van de Hoge Raad rijst de vraag waarom het taalkundige argument inhoudende dat de polis spreekt van “schade aan personen en schade aan zaken” het moet afleggen tegen het argument gestoeld op “de functie die een AVB-polis in het maatschappelijk verkeer vervult en de daarop gebaseerde verwachtingen van verzekerden”. Moet men niet veeleer zeggen dat de verzekeraar – binnen de grenzen van de wet – in dit geval in de polis die weinig omlijnde functie nader vorm heeft gegeven en de verzekerde (OLM) zich daarmee akkoord heeft verklaard? Bovendien is het een algemeen aanvaard principe dat een verzekeraar grote vrijheid toekomt bij het omschrijven van de dekking die hij blijkens de polis aanbiedt. Zie o.a. HR 9 juni 2006, NJ 2006/326 (zweeftoestel), HR 16 mei 2008, NJ 2008/284 (melasse) en de Conclusie van A-G Spier in de OLM zaak onder 9.36.1. </a:t>
            </a:r>
          </a:p>
        </p:txBody>
      </p:sp>
    </p:spTree>
    <p:extLst>
      <p:ext uri="{BB962C8B-B14F-4D97-AF65-F5344CB8AC3E}">
        <p14:creationId xmlns:p14="http://schemas.microsoft.com/office/powerpoint/2010/main" val="158417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HR 8.7.16 ECLI:1440</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a:t>Ter onderbouwing van haar vordering heeft ABN AMRO allereerst gesteld dat zij rechtsopvolger is van FBN, respectievelijk FPFS Bank en aldus </a:t>
            </a:r>
            <a:r>
              <a:rPr lang="nl-NL" dirty="0" smtClean="0"/>
              <a:t>meeverzekerd </a:t>
            </a:r>
            <a:r>
              <a:rPr lang="nl-NL" dirty="0"/>
              <a:t>is onder de polis. ABN AMRO heeft zich voorts beroepen op </a:t>
            </a:r>
            <a:r>
              <a:rPr lang="nl-NL" i="1" dirty="0" err="1"/>
              <a:t>insuring</a:t>
            </a:r>
            <a:r>
              <a:rPr lang="nl-NL" i="1" dirty="0"/>
              <a:t> clause 7 </a:t>
            </a:r>
            <a:r>
              <a:rPr lang="nl-NL" dirty="0"/>
              <a:t>van de polis. Fortis heeft te goeder trouw en in de uitoefening van haar bedrijf krediet verstrekt en uit dit krediet gelden ter beschikking gesteld aan Santa Clara. Fortis heeft daarbij vertrouwd op en haar handelen gebaseerd op bepaalde specifieke documenten, te weten de door BLMIS verstrekte </a:t>
            </a:r>
            <a:r>
              <a:rPr lang="nl-NL" i="1" dirty="0" err="1"/>
              <a:t>trade</a:t>
            </a:r>
            <a:r>
              <a:rPr lang="nl-NL" i="1" dirty="0"/>
              <a:t> tickets</a:t>
            </a:r>
            <a:r>
              <a:rPr lang="nl-NL" dirty="0"/>
              <a:t> en </a:t>
            </a:r>
            <a:r>
              <a:rPr lang="nl-NL" i="1" dirty="0"/>
              <a:t>account statements</a:t>
            </a:r>
            <a:r>
              <a:rPr lang="nl-NL" dirty="0"/>
              <a:t>. Deze documenten kwalificeren als </a:t>
            </a:r>
            <a:r>
              <a:rPr lang="nl-NL" i="1" dirty="0" err="1"/>
              <a:t>Securities</a:t>
            </a:r>
            <a:r>
              <a:rPr lang="nl-NL" i="1" dirty="0"/>
              <a:t>, Documents or </a:t>
            </a:r>
            <a:r>
              <a:rPr lang="nl-NL" i="1" dirty="0" err="1"/>
              <a:t>Similar</a:t>
            </a:r>
            <a:r>
              <a:rPr lang="nl-NL" i="1" dirty="0"/>
              <a:t> </a:t>
            </a:r>
            <a:r>
              <a:rPr lang="nl-NL" i="1" dirty="0" err="1"/>
              <a:t>Written</a:t>
            </a:r>
            <a:r>
              <a:rPr lang="nl-NL" i="1" dirty="0"/>
              <a:t> </a:t>
            </a:r>
            <a:r>
              <a:rPr lang="nl-NL" i="1" dirty="0" err="1"/>
              <a:t>Instruments</a:t>
            </a:r>
            <a:r>
              <a:rPr lang="nl-NL" i="1" dirty="0"/>
              <a:t> </a:t>
            </a:r>
            <a:r>
              <a:rPr lang="nl-NL" dirty="0"/>
              <a:t>in de zin van de polis en voldoen ook aan de definitie van het begrip </a:t>
            </a:r>
            <a:r>
              <a:rPr lang="nl-NL" i="1" dirty="0"/>
              <a:t>Counterfeit </a:t>
            </a:r>
            <a:r>
              <a:rPr lang="nl-NL" dirty="0"/>
              <a:t>zoals dat in de polis is opgenomen</a:t>
            </a:r>
            <a:r>
              <a:rPr lang="nl-NL" i="1" dirty="0"/>
              <a:t>. </a:t>
            </a:r>
            <a:r>
              <a:rPr lang="nl-NL" dirty="0"/>
              <a:t>De schade is bij Fortis bekend geraakt gedurende de looptijd van de verzekering en is tijdig aan verzekeraars gemeld. De </a:t>
            </a:r>
            <a:r>
              <a:rPr lang="nl-NL" dirty="0" err="1"/>
              <a:t>Madoff</a:t>
            </a:r>
            <a:r>
              <a:rPr lang="nl-NL" dirty="0"/>
              <a:t>-schade kwalificeert als een </a:t>
            </a:r>
            <a:r>
              <a:rPr lang="nl-NL" i="1" dirty="0"/>
              <a:t>direct </a:t>
            </a:r>
            <a:r>
              <a:rPr lang="nl-NL" i="1" dirty="0" err="1"/>
              <a:t>loss</a:t>
            </a:r>
            <a:r>
              <a:rPr lang="nl-NL" i="1" dirty="0"/>
              <a:t> </a:t>
            </a:r>
            <a:r>
              <a:rPr lang="nl-NL" dirty="0"/>
              <a:t>in de zin van de polis. Er bestaat dus recht op </a:t>
            </a:r>
            <a:r>
              <a:rPr lang="nl-NL" dirty="0" smtClean="0"/>
              <a:t>dekking.</a:t>
            </a:r>
            <a:endParaRPr lang="nl-NL" dirty="0"/>
          </a:p>
        </p:txBody>
      </p:sp>
    </p:spTree>
    <p:extLst>
      <p:ext uri="{BB962C8B-B14F-4D97-AF65-F5344CB8AC3E}">
        <p14:creationId xmlns:p14="http://schemas.microsoft.com/office/powerpoint/2010/main" val="2230602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p:txBody>
          <a:bodyPr>
            <a:normAutofit fontScale="85000" lnSpcReduction="20000"/>
          </a:bodyPr>
          <a:lstStyle/>
          <a:p>
            <a:endParaRPr lang="nl-NL" dirty="0"/>
          </a:p>
          <a:p>
            <a:r>
              <a:rPr lang="nl-NL" dirty="0" smtClean="0"/>
              <a:t>De </a:t>
            </a:r>
            <a:r>
              <a:rPr lang="nl-NL" dirty="0"/>
              <a:t>verzekeraars hebben verweer gevoerd. Daartoe hebben zij het volgende aangevoerd. ABN AMRO is niet de rechtsopvolgster van FBN of FPFS Bank. Er is geen sprake van </a:t>
            </a:r>
            <a:r>
              <a:rPr lang="nl-NL" i="1" dirty="0"/>
              <a:t>direct </a:t>
            </a:r>
            <a:r>
              <a:rPr lang="nl-NL" i="1" dirty="0" err="1"/>
              <a:t>loss</a:t>
            </a:r>
            <a:r>
              <a:rPr lang="nl-NL" i="1" dirty="0"/>
              <a:t> </a:t>
            </a:r>
            <a:r>
              <a:rPr lang="nl-NL" dirty="0"/>
              <a:t>in de zin van de polis. De </a:t>
            </a:r>
            <a:r>
              <a:rPr lang="nl-NL" dirty="0" err="1"/>
              <a:t>Madoff</a:t>
            </a:r>
            <a:r>
              <a:rPr lang="nl-NL" dirty="0"/>
              <a:t>-schade valt ook niet onder de werking van artikel 7. Fortis heeft niet gehandeld op basis van (“</a:t>
            </a:r>
            <a:r>
              <a:rPr lang="nl-NL" i="1" dirty="0" err="1"/>
              <a:t>acted</a:t>
            </a:r>
            <a:r>
              <a:rPr lang="nl-NL" i="1" dirty="0"/>
              <a:t> </a:t>
            </a:r>
            <a:r>
              <a:rPr lang="nl-NL" i="1" dirty="0" err="1"/>
              <a:t>upon</a:t>
            </a:r>
            <a:r>
              <a:rPr lang="nl-NL" dirty="0"/>
              <a:t>”) de vervalste </a:t>
            </a:r>
            <a:r>
              <a:rPr lang="nl-NL" i="1" dirty="0" err="1"/>
              <a:t>trade</a:t>
            </a:r>
            <a:r>
              <a:rPr lang="nl-NL" i="1" dirty="0"/>
              <a:t> tickets</a:t>
            </a:r>
            <a:r>
              <a:rPr lang="nl-NL" dirty="0"/>
              <a:t> en </a:t>
            </a:r>
            <a:r>
              <a:rPr lang="nl-NL" i="1" dirty="0"/>
              <a:t>account statements</a:t>
            </a:r>
            <a:r>
              <a:rPr lang="nl-NL" dirty="0"/>
              <a:t>. De </a:t>
            </a:r>
            <a:r>
              <a:rPr lang="nl-NL" i="1" dirty="0" err="1"/>
              <a:t>trade</a:t>
            </a:r>
            <a:r>
              <a:rPr lang="nl-NL" i="1" dirty="0"/>
              <a:t> tickets </a:t>
            </a:r>
            <a:r>
              <a:rPr lang="nl-NL" dirty="0"/>
              <a:t>en </a:t>
            </a:r>
            <a:r>
              <a:rPr lang="nl-NL" i="1" dirty="0"/>
              <a:t>account statements </a:t>
            </a:r>
            <a:r>
              <a:rPr lang="nl-NL" dirty="0"/>
              <a:t>zijn geen </a:t>
            </a:r>
            <a:r>
              <a:rPr lang="nl-NL" i="1" dirty="0" err="1"/>
              <a:t>Securities</a:t>
            </a:r>
            <a:r>
              <a:rPr lang="nl-NL" i="1" dirty="0"/>
              <a:t>, Documents or </a:t>
            </a:r>
            <a:r>
              <a:rPr lang="nl-NL" i="1" dirty="0" err="1"/>
              <a:t>Similar</a:t>
            </a:r>
            <a:r>
              <a:rPr lang="nl-NL" i="1" dirty="0"/>
              <a:t> </a:t>
            </a:r>
            <a:r>
              <a:rPr lang="nl-NL" i="1" dirty="0" err="1"/>
              <a:t>Written</a:t>
            </a:r>
            <a:r>
              <a:rPr lang="nl-NL" i="1" dirty="0"/>
              <a:t> </a:t>
            </a:r>
            <a:r>
              <a:rPr lang="nl-NL" i="1" dirty="0" err="1"/>
              <a:t>Instruments</a:t>
            </a:r>
            <a:r>
              <a:rPr lang="nl-NL" i="1" dirty="0"/>
              <a:t>. </a:t>
            </a:r>
            <a:r>
              <a:rPr lang="nl-NL" dirty="0"/>
              <a:t>Evenmin is sprake van “</a:t>
            </a:r>
            <a:r>
              <a:rPr lang="nl-NL" i="1" dirty="0"/>
              <a:t>Counterfeit</a:t>
            </a:r>
            <a:r>
              <a:rPr lang="nl-NL" dirty="0"/>
              <a:t>” zoals gedefinieerd in de polis. Tot slot is er ook geen schade geleden, aldus verzekeraars</a:t>
            </a:r>
          </a:p>
          <a:p>
            <a:endParaRPr lang="nl-NL" dirty="0"/>
          </a:p>
        </p:txBody>
      </p:sp>
    </p:spTree>
    <p:extLst>
      <p:ext uri="{BB962C8B-B14F-4D97-AF65-F5344CB8AC3E}">
        <p14:creationId xmlns:p14="http://schemas.microsoft.com/office/powerpoint/2010/main" val="174989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74042"/>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332656"/>
            <a:ext cx="8229600" cy="5793507"/>
          </a:xfrm>
        </p:spPr>
        <p:txBody>
          <a:bodyPr>
            <a:normAutofit fontScale="85000" lnSpcReduction="20000"/>
          </a:bodyPr>
          <a:lstStyle/>
          <a:p>
            <a:r>
              <a:rPr lang="nl-NL" dirty="0" smtClean="0"/>
              <a:t>3.3.4 De </a:t>
            </a:r>
            <a:r>
              <a:rPr lang="nl-NL" dirty="0"/>
              <a:t>kern van de klachten van ABN Amro is dat het hof voor dekking onder de polis een te nauw verband heeft verlangd tussen de beslissingen van FPFS Bank en de </a:t>
            </a:r>
            <a:r>
              <a:rPr lang="nl-NL" dirty="0" err="1"/>
              <a:t>trade</a:t>
            </a:r>
            <a:r>
              <a:rPr lang="nl-NL" dirty="0"/>
              <a:t> tickets en account statements. Daarbij heeft het hof volgens de onderdelen 2 en 3 een onbegrijpelijk onderscheid gemaakt tussen het afgaan op een document en het afgaan op de in dat document vervatte informatie. Bovendien heeft het hof het “counterfeit”-vereiste te eng geïnterpreteerd. Voor dekking onder art. 7 is voldoende dat FPFS Bank bij het ter beschikking stellen van het krediet heeft vertrouwd op de door BLMIS afgegeven valse </a:t>
            </a:r>
            <a:r>
              <a:rPr lang="nl-NL" dirty="0" err="1"/>
              <a:t>trade</a:t>
            </a:r>
            <a:r>
              <a:rPr lang="nl-NL" dirty="0"/>
              <a:t> tickets en account statements. In het </a:t>
            </a:r>
            <a:r>
              <a:rPr lang="nl-NL" dirty="0" err="1"/>
              <a:t>gedematerialiseerde</a:t>
            </a:r>
            <a:r>
              <a:rPr lang="nl-NL" dirty="0"/>
              <a:t> effectenverkeer kon FPFS Bank niet op andere stukken afgaan om de waarde van de beleggingen van </a:t>
            </a:r>
            <a:r>
              <a:rPr lang="nl-NL" dirty="0" err="1"/>
              <a:t>Harley</a:t>
            </a:r>
            <a:r>
              <a:rPr lang="nl-NL" dirty="0"/>
              <a:t> (en daarmee van Santa Clara) vast te stellen, aldus de onderdelen. </a:t>
            </a:r>
          </a:p>
          <a:p>
            <a:endParaRPr lang="nl-NL" dirty="0"/>
          </a:p>
        </p:txBody>
      </p:sp>
    </p:spTree>
    <p:extLst>
      <p:ext uri="{BB962C8B-B14F-4D97-AF65-F5344CB8AC3E}">
        <p14:creationId xmlns:p14="http://schemas.microsoft.com/office/powerpoint/2010/main" val="1234898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457200" y="188640"/>
            <a:ext cx="8229600" cy="85998"/>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76672"/>
            <a:ext cx="8229600" cy="5649491"/>
          </a:xfrm>
        </p:spPr>
        <p:txBody>
          <a:bodyPr>
            <a:normAutofit fontScale="70000" lnSpcReduction="20000"/>
          </a:bodyPr>
          <a:lstStyle/>
          <a:p>
            <a:r>
              <a:rPr lang="nl-NL" dirty="0" smtClean="0"/>
              <a:t>3.3.5 Het </a:t>
            </a:r>
            <a:r>
              <a:rPr lang="nl-NL" dirty="0"/>
              <a:t>hof heeft in </a:t>
            </a:r>
            <a:r>
              <a:rPr lang="nl-NL" dirty="0" err="1"/>
              <a:t>rov</a:t>
            </a:r>
            <a:r>
              <a:rPr lang="nl-NL" dirty="0"/>
              <a:t>. 3.12-3.13 tot uitdrukking gebracht dat naar zijn oordeel voor dekking onder art. 7 van de polis twee samenhangende vereisten gelden:</a:t>
            </a:r>
          </a:p>
          <a:p>
            <a:r>
              <a:rPr lang="nl-NL" dirty="0"/>
              <a:t>(1) dat de beslissingen die tot de schade hebben geleid direct hun grondslag hebben gevonden in specifiek schriftelijk materiaal, waarbij de aard van het stuk zelf grond geeft voor het handelen van de verzekerde, en dat daarvoor niet voldoende is dat die beslissingen in algemene zin zijn gebaseerd op informatie die blijkt uit schriftelijk materiaal, en </a:t>
            </a:r>
          </a:p>
          <a:p>
            <a:r>
              <a:rPr lang="nl-NL" dirty="0"/>
              <a:t>(2) dat de stukken waarop de beslissingen gebaseerd zijn vals zijn, in de zin dat zij een reproductie zijn van een origineel document en zijn nagemaakt om voor het origineel door te gaan.</a:t>
            </a:r>
          </a:p>
          <a:p>
            <a:r>
              <a:rPr lang="nl-NL" dirty="0"/>
              <a:t>Aldus heeft het hof tot uitdrukking gebracht dat de polis alleen dekking biedt voor de gevolgen van beslissingen die de verzekerde heeft genomen op grond van (“</a:t>
            </a:r>
            <a:r>
              <a:rPr lang="nl-NL" dirty="0" err="1"/>
              <a:t>acted</a:t>
            </a:r>
            <a:r>
              <a:rPr lang="nl-NL" dirty="0"/>
              <a:t> </a:t>
            </a:r>
            <a:r>
              <a:rPr lang="nl-NL" dirty="0" err="1"/>
              <a:t>upon</a:t>
            </a:r>
            <a:r>
              <a:rPr lang="nl-NL" dirty="0"/>
              <a:t>”) specifiek schriftelijk materiaal waarvan nadien de formele valsheid (“counterfeit”) is gebleken, en niet tegen de gevolgen van de onjuistheid van de in dat schriftelijk materiaal vervatte informatie.</a:t>
            </a:r>
          </a:p>
          <a:p>
            <a:endParaRPr lang="nl-NL" dirty="0"/>
          </a:p>
        </p:txBody>
      </p:sp>
    </p:spTree>
    <p:extLst>
      <p:ext uri="{BB962C8B-B14F-4D97-AF65-F5344CB8AC3E}">
        <p14:creationId xmlns:p14="http://schemas.microsoft.com/office/powerpoint/2010/main" val="155160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8887" y="2234406"/>
            <a:ext cx="4086225" cy="3257550"/>
          </a:xfrm>
        </p:spPr>
      </p:pic>
    </p:spTree>
    <p:extLst>
      <p:ext uri="{BB962C8B-B14F-4D97-AF65-F5344CB8AC3E}">
        <p14:creationId xmlns:p14="http://schemas.microsoft.com/office/powerpoint/2010/main" val="2722167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692696"/>
            <a:ext cx="8229600" cy="5433467"/>
          </a:xfrm>
        </p:spPr>
        <p:txBody>
          <a:bodyPr>
            <a:normAutofit fontScale="85000" lnSpcReduction="20000"/>
          </a:bodyPr>
          <a:lstStyle/>
          <a:p>
            <a:r>
              <a:rPr lang="nl-NL" dirty="0" smtClean="0"/>
              <a:t>3.3.6 Deze </a:t>
            </a:r>
            <a:r>
              <a:rPr lang="nl-NL" dirty="0"/>
              <a:t>uitleg van de polis is niet onbegrijpelijk in het licht van de bewoordingen daarvan, ook niet als deze worden gelezen in het licht van de </a:t>
            </a:r>
            <a:r>
              <a:rPr lang="nl-NL" dirty="0" err="1"/>
              <a:t>dematerialisering</a:t>
            </a:r>
            <a:r>
              <a:rPr lang="nl-NL" dirty="0"/>
              <a:t> van het effectenverkeer. </a:t>
            </a:r>
            <a:r>
              <a:rPr lang="nl-NL" dirty="0" err="1"/>
              <a:t>Dematerialisering</a:t>
            </a:r>
            <a:r>
              <a:rPr lang="nl-NL" dirty="0"/>
              <a:t> van het effectenverkeer betekent immers niet dat er bij de uitleg van het begrip “</a:t>
            </a:r>
            <a:r>
              <a:rPr lang="nl-NL" dirty="0" err="1"/>
              <a:t>acted</a:t>
            </a:r>
            <a:r>
              <a:rPr lang="nl-NL" dirty="0"/>
              <a:t> </a:t>
            </a:r>
            <a:r>
              <a:rPr lang="nl-NL" dirty="0" err="1"/>
              <a:t>upon</a:t>
            </a:r>
            <a:r>
              <a:rPr lang="nl-NL" dirty="0"/>
              <a:t>” geen onderscheid meer zou kunnen worden gemaakt tussen beslissingen die specifiek berusten op bepaalde stukken en op de daaruit blijkende rechten op effecten – zoals die tot het verlenen van krediet op basis van de waarde van die specifieke effecten of tegen verpanding van die effecten – en beslissingen die in een minder direct verband staan met deze documenten en de daaruit blijkende posities. </a:t>
            </a:r>
            <a:br>
              <a:rPr lang="nl-NL" dirty="0"/>
            </a:br>
            <a:endParaRPr lang="nl-NL" dirty="0"/>
          </a:p>
        </p:txBody>
      </p:sp>
    </p:spTree>
    <p:extLst>
      <p:ext uri="{BB962C8B-B14F-4D97-AF65-F5344CB8AC3E}">
        <p14:creationId xmlns:p14="http://schemas.microsoft.com/office/powerpoint/2010/main" val="3629005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Ook als juist is de stelling van ABN Amro (met vindplaatsen in onderdeel 2 onder e) dat moderne effectenkredietverlening een doorlopend proces is waarbij geen direct verband bestaat tussen de trekkingen en specifieke effectentransacties, doet dat aan het voorgaande niet af. Het oordeel van het hof dat uit de bewoordingen van de polis, en in het bijzonder uit de door hem daarin gelezen samenhang tussen de vereisten van “</a:t>
            </a:r>
            <a:r>
              <a:rPr lang="nl-NL" dirty="0" err="1"/>
              <a:t>acted</a:t>
            </a:r>
            <a:r>
              <a:rPr lang="nl-NL" dirty="0"/>
              <a:t> </a:t>
            </a:r>
            <a:r>
              <a:rPr lang="nl-NL" dirty="0" err="1"/>
              <a:t>upon</a:t>
            </a:r>
            <a:r>
              <a:rPr lang="nl-NL" dirty="0"/>
              <a:t>” en “counterfeit”, volgt dat de polis voor schade ontstaan bij de door ABN Amro bedoelde wijze van kredietverlening geen dekking beoogde te bieden, </a:t>
            </a:r>
            <a:br>
              <a:rPr lang="nl-NL" dirty="0"/>
            </a:br>
            <a:r>
              <a:rPr lang="nl-NL" dirty="0"/>
              <a:t>tenzij er een voldoende nauw verband bestond tussen de kredietverlening en specifieke valse stukken, is niet onbegrijpelijk of onvoldoende gemotiveerd.</a:t>
            </a:r>
          </a:p>
          <a:p>
            <a:endParaRPr lang="nl-NL" dirty="0"/>
          </a:p>
          <a:p>
            <a:endParaRPr lang="nl-NL" dirty="0"/>
          </a:p>
        </p:txBody>
      </p:sp>
    </p:spTree>
    <p:extLst>
      <p:ext uri="{BB962C8B-B14F-4D97-AF65-F5344CB8AC3E}">
        <p14:creationId xmlns:p14="http://schemas.microsoft.com/office/powerpoint/2010/main" val="513752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86210"/>
          </a:xfrm>
        </p:spPr>
        <p:txBody>
          <a:bodyPr>
            <a:normAutofit fontScale="90000"/>
          </a:bodyPr>
          <a:lstStyle/>
          <a:p>
            <a:r>
              <a:rPr lang="en-US" b="1" dirty="0"/>
              <a:t>S</a:t>
            </a:r>
            <a:r>
              <a:rPr lang="es-ES" dirty="0" smtClean="0"/>
              <a:t>entencia </a:t>
            </a:r>
            <a:r>
              <a:rPr lang="es-ES" dirty="0" smtClean="0"/>
              <a:t>de la Sala 1ª del Tribunal Supremo núm. 82/2012 de 5 marzo, recurso núm. 838/2009</a:t>
            </a:r>
            <a:r>
              <a:rPr lang="en-US" dirty="0" smtClean="0"/>
              <a:t> </a:t>
            </a:r>
            <a:endParaRPr lang="nl-NL" dirty="0"/>
          </a:p>
        </p:txBody>
      </p:sp>
      <p:sp>
        <p:nvSpPr>
          <p:cNvPr id="3" name="Tijdelijke aanduiding voor inhoud 2"/>
          <p:cNvSpPr>
            <a:spLocks noGrp="1"/>
          </p:cNvSpPr>
          <p:nvPr>
            <p:ph idx="1"/>
          </p:nvPr>
        </p:nvSpPr>
        <p:spPr>
          <a:xfrm>
            <a:off x="457200" y="2348880"/>
            <a:ext cx="8229600" cy="3777283"/>
          </a:xfrm>
        </p:spPr>
        <p:txBody>
          <a:bodyPr>
            <a:normAutofit fontScale="92500" lnSpcReduction="20000"/>
          </a:bodyPr>
          <a:lstStyle/>
          <a:p>
            <a:r>
              <a:rPr lang="es-ES" dirty="0" smtClean="0"/>
              <a:t>la fijación de la cuantía de la cobertura de la responsabilidad civil contenida en la póliza de seguro objeto del litigio no es una cláusula limitativa de los derechos del asegurado, pues no lo son las que determinan qué riesgo se cubre, en qué cuantía, durante qué plazo y en qué ámbito espacial, incluyendo en estas categorías la cobertura de un riesgo, los límites indemnizatorios y la cuantía asegurada o contratada.</a:t>
            </a:r>
            <a:endParaRPr lang="nl-NL" dirty="0"/>
          </a:p>
        </p:txBody>
      </p:sp>
    </p:spTree>
    <p:extLst>
      <p:ext uri="{BB962C8B-B14F-4D97-AF65-F5344CB8AC3E}">
        <p14:creationId xmlns:p14="http://schemas.microsoft.com/office/powerpoint/2010/main" val="1971181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  </a:t>
            </a:r>
            <a:endParaRPr lang="nl-NL" dirty="0"/>
          </a:p>
        </p:txBody>
      </p:sp>
      <p:sp>
        <p:nvSpPr>
          <p:cNvPr id="3" name="Tijdelijke aanduiding voor inhoud 2"/>
          <p:cNvSpPr>
            <a:spLocks noGrp="1"/>
          </p:cNvSpPr>
          <p:nvPr>
            <p:ph idx="1"/>
          </p:nvPr>
        </p:nvSpPr>
        <p:spPr>
          <a:xfrm>
            <a:off x="457200" y="548680"/>
            <a:ext cx="8229600" cy="5577483"/>
          </a:xfrm>
        </p:spPr>
        <p:txBody>
          <a:bodyPr>
            <a:normAutofit fontScale="70000" lnSpcReduction="20000"/>
          </a:bodyPr>
          <a:lstStyle/>
          <a:p>
            <a:r>
              <a:rPr lang="es-ES" dirty="0" smtClean="0"/>
              <a:t>Una sentencia de la Sala 1.ª del Tribunal Supremo, de fecha  27 de junio pasado (recurso n.º 489/2011) analiza el alcance de las cláusulas que determnan la suma asegurada en un seguro de responsabilidad civil, estableciendo que la cláusula que determina ese importe no es limitativa de derechos del asegurado salvo que sea una cláusula sorpresiva que restrinja el ámbito de la cobertura del seguro, tal como resultaría de otras cláusulas de la póliza.</a:t>
            </a:r>
          </a:p>
          <a:p>
            <a:r>
              <a:rPr lang="es-ES" dirty="0" smtClean="0"/>
              <a:t>También señala que no es tampoco una excepción que no pueda ser opuesta por la aseguradora frente a la víctima con base en la previsión del art. 76 LCS, pues no está vinculada a la conducta del asegurado sino que es una estipulación delimitadora de la cobertura establecida en abstracto.</a:t>
            </a:r>
          </a:p>
          <a:p>
            <a:r>
              <a:rPr lang="es-ES" dirty="0" smtClean="0"/>
              <a:t>Por ello, señala que la responsabilidad de una aseguradora debe quedar limitada al importe de la suma asegurada en la cobertura de la responsabilidad civil. </a:t>
            </a:r>
            <a:r>
              <a:rPr lang="es-ES" dirty="0"/>
              <a:t>(</a:t>
            </a:r>
            <a:r>
              <a:rPr lang="es-ES" dirty="0" smtClean="0"/>
              <a:t>noticias juridicas 2013) </a:t>
            </a:r>
          </a:p>
          <a:p>
            <a:pPr marL="0" indent="0">
              <a:buNone/>
            </a:pPr>
            <a:endParaRPr lang="nl-NL" dirty="0"/>
          </a:p>
        </p:txBody>
      </p:sp>
    </p:spTree>
    <p:extLst>
      <p:ext uri="{BB962C8B-B14F-4D97-AF65-F5344CB8AC3E}">
        <p14:creationId xmlns:p14="http://schemas.microsoft.com/office/powerpoint/2010/main" val="1678500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premierestitutie</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2348880"/>
            <a:ext cx="4032448" cy="3096344"/>
          </a:xfrm>
        </p:spPr>
      </p:pic>
    </p:spTree>
    <p:extLst>
      <p:ext uri="{BB962C8B-B14F-4D97-AF65-F5344CB8AC3E}">
        <p14:creationId xmlns:p14="http://schemas.microsoft.com/office/powerpoint/2010/main" val="291323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NJ </a:t>
            </a:r>
            <a:r>
              <a:rPr lang="en-US" dirty="0" smtClean="0"/>
              <a:t>2014/349 (</a:t>
            </a:r>
            <a:r>
              <a:rPr lang="en-US" dirty="0" err="1" smtClean="0"/>
              <a:t>Verhagen</a:t>
            </a:r>
            <a:r>
              <a:rPr lang="en-US" dirty="0" smtClean="0"/>
              <a:t> </a:t>
            </a:r>
            <a:r>
              <a:rPr lang="en-US" dirty="0" err="1" smtClean="0"/>
              <a:t>Koelhuizen</a:t>
            </a:r>
            <a:r>
              <a:rPr lang="en-US" dirty="0" smtClean="0"/>
              <a:t>)</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Wat betreft de uitleg van de verzekeringsovereenkomst ziet het onderdeel eraan voorbij dat geen van de genoemde omstandigheden erop wijst dat Aegon bij de opgave van de wijziging met ingang van 1 januari 2006 heeft moeten begrijpen dat [eiseressen] beoogden ook de onderhavige opslagactiviteiten mee te verzekeren. </a:t>
            </a:r>
          </a:p>
          <a:p>
            <a:r>
              <a:rPr lang="nl-NL" dirty="0" smtClean="0"/>
              <a:t>Wat betreft het oordeel dat niet kan worden gezegd dat het beroep op het ontbreken van dekking naar maatstaven van redelijkheid en billijkheid onaanvaardbaar is, geldt voorts het volgende. Indien Aegon premie heeft geïnd voor een risico dat achteraf bezien niet heeft bestaan, kan dat meebrengen dat zij gehouden is tot premierestitutie (art. 7:938 BW). De enkele inning van premie noopt evenwel niet tot de conclusie dat Aegon op grond van art. 6:248 lid 2 BW dekking moet verlenen voor schade als gevolg van de onderhavige activiteiten. </a:t>
            </a:r>
          </a:p>
          <a:p>
            <a:endParaRPr lang="nl-NL" dirty="0"/>
          </a:p>
        </p:txBody>
      </p:sp>
    </p:spTree>
    <p:extLst>
      <p:ext uri="{BB962C8B-B14F-4D97-AF65-F5344CB8AC3E}">
        <p14:creationId xmlns:p14="http://schemas.microsoft.com/office/powerpoint/2010/main" val="71982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BGH </a:t>
            </a:r>
            <a:r>
              <a:rPr lang="en-US" dirty="0" smtClean="0"/>
              <a:t>16.7.2014 IV ZR 73/13</a:t>
            </a:r>
            <a:endParaRPr lang="nl-NL" dirty="0"/>
          </a:p>
        </p:txBody>
      </p:sp>
      <p:sp>
        <p:nvSpPr>
          <p:cNvPr id="3" name="Tijdelijke aanduiding voor inhoud 2"/>
          <p:cNvSpPr>
            <a:spLocks noGrp="1"/>
          </p:cNvSpPr>
          <p:nvPr>
            <p:ph idx="1"/>
          </p:nvPr>
        </p:nvSpPr>
        <p:spPr/>
        <p:txBody>
          <a:bodyPr>
            <a:normAutofit/>
          </a:bodyPr>
          <a:lstStyle/>
          <a:p>
            <a:r>
              <a:rPr lang="de-DE" b="1" dirty="0" smtClean="0"/>
              <a:t>BGH-Urteil Alte Lebensversicherungen bleiben gültig: Das BGH-Urteil bringt Klarheit für Millionen von Menschen: Alte Lebensversicherungsverträge aus den Jahren 1994 bis Ende 2007 bleiben wirksam. Betroffene Kunden können eingezahlte Prämien daher nicht nach Jahren zurückfordern. (www.spiegel.de)</a:t>
            </a:r>
            <a:endParaRPr lang="de-DE" dirty="0" smtClean="0"/>
          </a:p>
          <a:p>
            <a:endParaRPr lang="nl-NL" dirty="0"/>
          </a:p>
        </p:txBody>
      </p:sp>
    </p:spTree>
    <p:extLst>
      <p:ext uri="{BB962C8B-B14F-4D97-AF65-F5344CB8AC3E}">
        <p14:creationId xmlns:p14="http://schemas.microsoft.com/office/powerpoint/2010/main" val="663445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2034"/>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04664"/>
            <a:ext cx="8229600" cy="5721499"/>
          </a:xfrm>
        </p:spPr>
        <p:txBody>
          <a:bodyPr>
            <a:normAutofit/>
          </a:bodyPr>
          <a:lstStyle/>
          <a:p>
            <a:r>
              <a:rPr lang="de-DE" dirty="0"/>
              <a:t>Der Kläger kann nicht gemäß den </a:t>
            </a:r>
            <a:r>
              <a:rPr lang="de-DE" dirty="0" smtClean="0"/>
              <a:t>§§ 812 </a:t>
            </a:r>
            <a:r>
              <a:rPr lang="de-DE" dirty="0"/>
              <a:t>Abs</a:t>
            </a:r>
            <a:r>
              <a:rPr lang="de-DE" dirty="0" smtClean="0"/>
              <a:t>. 1 Satz 1 </a:t>
            </a:r>
            <a:r>
              <a:rPr lang="de-DE" dirty="0"/>
              <a:t>Alt</a:t>
            </a:r>
            <a:r>
              <a:rPr lang="de-DE" dirty="0" smtClean="0"/>
              <a:t>. 1</a:t>
            </a:r>
            <a:r>
              <a:rPr lang="de-DE" dirty="0"/>
              <a:t>, </a:t>
            </a:r>
            <a:r>
              <a:rPr lang="de-DE" dirty="0" smtClean="0"/>
              <a:t>818 Abs. 1 </a:t>
            </a:r>
            <a:r>
              <a:rPr lang="de-DE" dirty="0"/>
              <a:t>BGB Rückzahlung der Prämien und Nutzungsersatz verlangen</a:t>
            </a:r>
            <a:r>
              <a:rPr lang="de-DE" dirty="0" smtClean="0"/>
              <a:t>. Er hat </a:t>
            </a:r>
            <a:r>
              <a:rPr lang="de-DE" dirty="0"/>
              <a:t>die Prämien mit Rechtsgrund an </a:t>
            </a:r>
            <a:r>
              <a:rPr lang="de-DE" dirty="0" smtClean="0"/>
              <a:t>die </a:t>
            </a:r>
            <a:r>
              <a:rPr lang="de-DE" dirty="0"/>
              <a:t>Beklagte geleistet </a:t>
            </a:r>
            <a:r>
              <a:rPr lang="de-DE" dirty="0" smtClean="0"/>
              <a:t>(…). </a:t>
            </a:r>
            <a:r>
              <a:rPr lang="de-DE" dirty="0"/>
              <a:t>Im Übrigen ist ihm nach jahrelanger Durchführung des </a:t>
            </a:r>
            <a:r>
              <a:rPr lang="de-DE" dirty="0" smtClean="0"/>
              <a:t>Versicherungsvertrages </a:t>
            </a:r>
            <a:r>
              <a:rPr lang="de-DE" dirty="0"/>
              <a:t>die Berufung auf dessen Unwirksamkeit nach Treu </a:t>
            </a:r>
            <a:r>
              <a:rPr lang="de-DE" dirty="0" smtClean="0"/>
              <a:t>und Glauben </a:t>
            </a:r>
            <a:r>
              <a:rPr lang="de-DE" dirty="0"/>
              <a:t>wegen widersprüchlichen Verhaltens </a:t>
            </a:r>
            <a:r>
              <a:rPr lang="de-DE" dirty="0" smtClean="0"/>
              <a:t>verwehrt.</a:t>
            </a:r>
            <a:endParaRPr lang="de-DE" dirty="0"/>
          </a:p>
          <a:p>
            <a:endParaRPr lang="nl-NL" dirty="0"/>
          </a:p>
        </p:txBody>
      </p:sp>
    </p:spTree>
    <p:extLst>
      <p:ext uri="{BB962C8B-B14F-4D97-AF65-F5344CB8AC3E}">
        <p14:creationId xmlns:p14="http://schemas.microsoft.com/office/powerpoint/2010/main" val="3184357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Verwezenlijking</a:t>
            </a:r>
            <a:r>
              <a:rPr lang="en-US" dirty="0"/>
              <a:t> van het </a:t>
            </a:r>
            <a:r>
              <a:rPr lang="en-US" dirty="0" err="1"/>
              <a:t>risico</a:t>
            </a:r>
            <a:r>
              <a:rPr lang="en-US" dirty="0"/>
              <a:t>:</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5913" y="1600200"/>
            <a:ext cx="3292173" cy="4525963"/>
          </a:xfrm>
        </p:spPr>
      </p:pic>
    </p:spTree>
    <p:extLst>
      <p:ext uri="{BB962C8B-B14F-4D97-AF65-F5344CB8AC3E}">
        <p14:creationId xmlns:p14="http://schemas.microsoft.com/office/powerpoint/2010/main" val="2955125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NJ </a:t>
            </a:r>
            <a:r>
              <a:rPr lang="en-US" dirty="0" smtClean="0"/>
              <a:t>2008/57 (</a:t>
            </a:r>
            <a:r>
              <a:rPr lang="en-US" dirty="0" err="1" smtClean="0"/>
              <a:t>Tros</a:t>
            </a:r>
            <a:r>
              <a:rPr lang="en-US" dirty="0" smtClean="0"/>
              <a:t>-arrest): </a:t>
            </a:r>
            <a:endParaRPr lang="nl-NL" dirty="0"/>
          </a:p>
        </p:txBody>
      </p:sp>
      <p:sp>
        <p:nvSpPr>
          <p:cNvPr id="3" name="Tijdelijke aanduiding voor inhoud 2"/>
          <p:cNvSpPr>
            <a:spLocks noGrp="1"/>
          </p:cNvSpPr>
          <p:nvPr>
            <p:ph idx="1"/>
          </p:nvPr>
        </p:nvSpPr>
        <p:spPr/>
        <p:txBody>
          <a:bodyPr>
            <a:normAutofit fontScale="92500" lnSpcReduction="20000"/>
          </a:bodyPr>
          <a:lstStyle/>
          <a:p>
            <a:r>
              <a:rPr lang="en-US" b="1" dirty="0" smtClean="0"/>
              <a:t>Mendel: </a:t>
            </a:r>
            <a:r>
              <a:rPr lang="nl-NL" dirty="0" smtClean="0"/>
              <a:t>[Deze] </a:t>
            </a:r>
            <a:r>
              <a:rPr lang="nl-NL" dirty="0"/>
              <a:t>zaak betreft een verzekerde die zijn schade te laat heeft gemeld en een verzekeraar die zich beroept op een contractuele vervaltermijn als sanctie daarop (onder 'verzekerde' begrijp ik de verzekeringnemer en de tot uitkering gerechtigde van art. 7: 941 BW). Aan dit beroep van de verzekeraar stelt art. 941 lid 4 de eis dat hij door de te late schademelding 'in een redelijk belang is geschaad'. Volgens de Hoge Raad gold vóór de inwerkingtreding van deze bepaling hetzelfde op grond van het ongeschreven recht. </a:t>
            </a:r>
            <a:endParaRPr lang="nl-NL" b="1" dirty="0"/>
          </a:p>
        </p:txBody>
      </p:sp>
    </p:spTree>
    <p:extLst>
      <p:ext uri="{BB962C8B-B14F-4D97-AF65-F5344CB8AC3E}">
        <p14:creationId xmlns:p14="http://schemas.microsoft.com/office/powerpoint/2010/main" val="390566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0026"/>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04664"/>
            <a:ext cx="8229600" cy="5721499"/>
          </a:xfrm>
        </p:spPr>
        <p:txBody>
          <a:bodyPr>
            <a:normAutofit/>
          </a:bodyPr>
          <a:lstStyle/>
          <a:p>
            <a:r>
              <a:rPr lang="nl-NL" dirty="0"/>
              <a:t>Voor consumenten </a:t>
            </a:r>
            <a:r>
              <a:rPr lang="nl-NL" dirty="0" smtClean="0"/>
              <a:t>bepaalt </a:t>
            </a:r>
            <a:r>
              <a:rPr lang="nl-NL" dirty="0" err="1" smtClean="0"/>
              <a:t>Solvency</a:t>
            </a:r>
            <a:r>
              <a:rPr lang="nl-NL" dirty="0" smtClean="0"/>
              <a:t> II </a:t>
            </a:r>
            <a:r>
              <a:rPr lang="nl-NL" dirty="0"/>
              <a:t>dat consumenten op de interne </a:t>
            </a:r>
            <a:r>
              <a:rPr lang="nl-NL" dirty="0" smtClean="0"/>
              <a:t>verzekeringsmarkt een </a:t>
            </a:r>
            <a:r>
              <a:rPr lang="nl-NL" dirty="0"/>
              <a:t>ruimere en meer gevarieerde keuze </a:t>
            </a:r>
            <a:r>
              <a:rPr lang="nl-NL" dirty="0" smtClean="0"/>
              <a:t>uit overeenkomsten </a:t>
            </a:r>
            <a:r>
              <a:rPr lang="nl-NL" dirty="0"/>
              <a:t>zullen hebben. Om ten volle van </a:t>
            </a:r>
            <a:r>
              <a:rPr lang="nl-NL" dirty="0" smtClean="0"/>
              <a:t>deze diversiteit </a:t>
            </a:r>
            <a:r>
              <a:rPr lang="nl-NL" dirty="0"/>
              <a:t>en van een toegenomen concurrentie te </a:t>
            </a:r>
            <a:r>
              <a:rPr lang="nl-NL" dirty="0" smtClean="0"/>
              <a:t>kunnen profiteren</a:t>
            </a:r>
            <a:r>
              <a:rPr lang="nl-NL" dirty="0"/>
              <a:t>, dienen zij vóór het sluiten van de </a:t>
            </a:r>
            <a:r>
              <a:rPr lang="nl-NL" dirty="0" smtClean="0"/>
              <a:t>overeenkomst en </a:t>
            </a:r>
            <a:r>
              <a:rPr lang="nl-NL" dirty="0"/>
              <a:t>tijdens de gehele duur ervan over de </a:t>
            </a:r>
            <a:r>
              <a:rPr lang="nl-NL" dirty="0" smtClean="0"/>
              <a:t>nodige inlichtingen </a:t>
            </a:r>
            <a:r>
              <a:rPr lang="nl-NL" dirty="0"/>
              <a:t>te beschikken om de overeenkomst </a:t>
            </a:r>
            <a:r>
              <a:rPr lang="nl-NL" dirty="0" smtClean="0"/>
              <a:t>te kunnen </a:t>
            </a:r>
            <a:r>
              <a:rPr lang="nl-NL" dirty="0"/>
              <a:t>kiezen die het beste bij hun behoeften </a:t>
            </a:r>
            <a:r>
              <a:rPr lang="nl-NL" dirty="0" smtClean="0"/>
              <a:t>past</a:t>
            </a:r>
            <a:endParaRPr lang="nl-NL" dirty="0"/>
          </a:p>
        </p:txBody>
      </p:sp>
    </p:spTree>
    <p:extLst>
      <p:ext uri="{BB962C8B-B14F-4D97-AF65-F5344CB8AC3E}">
        <p14:creationId xmlns:p14="http://schemas.microsoft.com/office/powerpoint/2010/main" val="2367721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Twee dingen moeten in de onder 1. genoemde materie m.i. worden vooropgesteld: a) de sanctie van verval van het recht op uitkering is ingrijpend en dat brengt mee dat bij de toepassing ervan terughoudendheid past en b) aan de andere kant moet men die terughoudendheid niet overdrijven; het is immers aan de te late schademelding van de verzekerde te wijten dat de verzekeraar op achterstand is gezet met name wat betreft </a:t>
            </a:r>
            <a:r>
              <a:rPr lang="nl-NL" dirty="0" err="1" smtClean="0"/>
              <a:t>toedrachtsonderzoek</a:t>
            </a:r>
            <a:r>
              <a:rPr lang="nl-NL" dirty="0" smtClean="0"/>
              <a:t> en schadevaststelling. Uit deze twee uitgangspunten vloeit voort dat stelplicht en zo nodig bewijslast hier niet op één partij worden gelegd maar over de verzekeraar en de verzekerde worden verdeeld.</a:t>
            </a:r>
            <a:endParaRPr lang="nl-NL" dirty="0"/>
          </a:p>
        </p:txBody>
      </p:sp>
    </p:spTree>
    <p:extLst>
      <p:ext uri="{BB962C8B-B14F-4D97-AF65-F5344CB8AC3E}">
        <p14:creationId xmlns:p14="http://schemas.microsoft.com/office/powerpoint/2010/main" val="2138633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570186"/>
          </a:xfrm>
        </p:spPr>
        <p:txBody>
          <a:bodyPr>
            <a:normAutofit fontScale="90000"/>
          </a:bodyPr>
          <a:lstStyle/>
          <a:p>
            <a:r>
              <a:rPr lang="en-US" dirty="0" err="1" smtClean="0"/>
              <a:t>Versloot</a:t>
            </a:r>
            <a:r>
              <a:rPr lang="en-US" dirty="0" smtClean="0"/>
              <a:t> </a:t>
            </a:r>
            <a:r>
              <a:rPr lang="en-US" dirty="0" smtClean="0"/>
              <a:t>Dredging </a:t>
            </a:r>
            <a:r>
              <a:rPr lang="nl-NL" dirty="0" smtClean="0"/>
              <a:t>[2016] UKSC 45 (</a:t>
            </a:r>
            <a:r>
              <a:rPr lang="nl-NL" dirty="0" err="1" smtClean="0"/>
              <a:t>collateral</a:t>
            </a:r>
            <a:r>
              <a:rPr lang="nl-NL" dirty="0" smtClean="0"/>
              <a:t> lies </a:t>
            </a:r>
            <a:r>
              <a:rPr lang="nl-NL" dirty="0" err="1" smtClean="0"/>
              <a:t>and</a:t>
            </a:r>
            <a:r>
              <a:rPr lang="nl-NL" dirty="0" smtClean="0"/>
              <a:t> </a:t>
            </a:r>
            <a:r>
              <a:rPr lang="nl-NL" dirty="0" err="1" smtClean="0"/>
              <a:t>the</a:t>
            </a:r>
            <a:r>
              <a:rPr lang="nl-NL" dirty="0" smtClean="0"/>
              <a:t> </a:t>
            </a:r>
            <a:r>
              <a:rPr lang="nl-NL" dirty="0" err="1" smtClean="0"/>
              <a:t>honest</a:t>
            </a:r>
            <a:r>
              <a:rPr lang="nl-NL" dirty="0" smtClean="0"/>
              <a:t> claim)</a:t>
            </a:r>
            <a:endParaRPr lang="nl-NL" dirty="0"/>
          </a:p>
        </p:txBody>
      </p:sp>
      <p:sp>
        <p:nvSpPr>
          <p:cNvPr id="3" name="Tijdelijke aanduiding voor inhoud 2"/>
          <p:cNvSpPr>
            <a:spLocks noGrp="1"/>
          </p:cNvSpPr>
          <p:nvPr>
            <p:ph idx="1"/>
          </p:nvPr>
        </p:nvSpPr>
        <p:spPr>
          <a:xfrm>
            <a:off x="457200" y="2132856"/>
            <a:ext cx="8229600" cy="3993307"/>
          </a:xfrm>
        </p:spPr>
        <p:txBody>
          <a:bodyPr>
            <a:normAutofit fontScale="85000" lnSpcReduction="10000"/>
          </a:bodyPr>
          <a:lstStyle/>
          <a:p>
            <a:r>
              <a:rPr lang="en-US" dirty="0"/>
              <a:t>The common law has long prohibited recovery from an insurer where the insured’s claim has been fabricated or dishonestly exaggerated (“the fraudulent claims rule”). The purpose of the rule is to deter fraud. This appeal concerns the more recent extension of that rule to “fraudulent devices”, i.e. “collateral lies” told by the insured to embellish their claim, </a:t>
            </a:r>
            <a:r>
              <a:rPr lang="en-US" dirty="0" smtClean="0"/>
              <a:t>but which </a:t>
            </a:r>
            <a:r>
              <a:rPr lang="en-US" dirty="0"/>
              <a:t>are irrelevant because the claim is justified whether the statement was true or false. The fraudulent claims rule does not apply to collateral lies.</a:t>
            </a:r>
            <a:endParaRPr lang="nl-NL" dirty="0"/>
          </a:p>
        </p:txBody>
      </p:sp>
    </p:spTree>
    <p:extLst>
      <p:ext uri="{BB962C8B-B14F-4D97-AF65-F5344CB8AC3E}">
        <p14:creationId xmlns:p14="http://schemas.microsoft.com/office/powerpoint/2010/main" val="2527967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2034"/>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76672"/>
            <a:ext cx="8229600" cy="5649491"/>
          </a:xfrm>
        </p:spPr>
        <p:txBody>
          <a:bodyPr>
            <a:normAutofit fontScale="85000" lnSpcReduction="10000"/>
          </a:bodyPr>
          <a:lstStyle/>
          <a:p>
            <a:r>
              <a:rPr lang="en-US" dirty="0"/>
              <a:t>The dishonest lie is typically immaterial and irrelevant to the honest claim: the insured gains nothing by telling it, and the insurer loses nothing if it meets a liability that it has always had. If a collateral lie is to preclude the claim, it must be material. The real test of materiality is that a collateral lie told in the course of making a claim must at least go to the recoverability of the claim on the true </a:t>
            </a:r>
            <a:r>
              <a:rPr lang="en-US" dirty="0" smtClean="0"/>
              <a:t>facts </a:t>
            </a:r>
            <a:r>
              <a:rPr lang="en-US" dirty="0"/>
              <a:t>as found by the court. The test is not, as suggested by </a:t>
            </a:r>
            <a:r>
              <a:rPr lang="en-US" dirty="0" err="1"/>
              <a:t>Mance</a:t>
            </a:r>
            <a:r>
              <a:rPr lang="en-US" dirty="0"/>
              <a:t> LJ in The </a:t>
            </a:r>
            <a:r>
              <a:rPr lang="en-US" dirty="0" err="1"/>
              <a:t>Aegeon</a:t>
            </a:r>
            <a:endParaRPr lang="nl-NL" dirty="0"/>
          </a:p>
          <a:p>
            <a:r>
              <a:rPr lang="en-US" dirty="0"/>
              <a:t>[2003] QB 556 and the Court of Appeal and Lord </a:t>
            </a:r>
            <a:r>
              <a:rPr lang="en-US" dirty="0" err="1"/>
              <a:t>Mance</a:t>
            </a:r>
            <a:r>
              <a:rPr lang="en-US" dirty="0"/>
              <a:t> in this case, an attenuated test of materiality requiring that the prospects of the claim should apparently be improved</a:t>
            </a:r>
            <a:r>
              <a:rPr lang="en-US" dirty="0" smtClean="0"/>
              <a:t>, given </a:t>
            </a:r>
            <a:r>
              <a:rPr lang="en-US" dirty="0"/>
              <a:t>the facts known at the time of the lie.</a:t>
            </a:r>
            <a:endParaRPr lang="nl-NL" dirty="0"/>
          </a:p>
        </p:txBody>
      </p:sp>
    </p:spTree>
    <p:extLst>
      <p:ext uri="{BB962C8B-B14F-4D97-AF65-F5344CB8AC3E}">
        <p14:creationId xmlns:p14="http://schemas.microsoft.com/office/powerpoint/2010/main" val="47803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OPZEGGING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1559764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NJ </a:t>
            </a:r>
            <a:r>
              <a:rPr lang="en-US" dirty="0" smtClean="0"/>
              <a:t>2013/511 (</a:t>
            </a:r>
            <a:r>
              <a:rPr lang="en-US" dirty="0" err="1" smtClean="0"/>
              <a:t>Wasserij</a:t>
            </a:r>
            <a:r>
              <a:rPr lang="en-US" dirty="0" smtClean="0"/>
              <a:t> De </a:t>
            </a:r>
            <a:r>
              <a:rPr lang="en-US" dirty="0" err="1" smtClean="0"/>
              <a:t>Blinde</a:t>
            </a:r>
            <a:r>
              <a:rPr lang="en-US" dirty="0" smtClean="0"/>
              <a:t>)</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3.3.2 Bij de beoordeling van het hiertegen gerichte onderdeel wordt het volgende vooropgesteld. Indien de verzekeringnemer het verzekerde risico heeft doen overgaan op een derde en die derde zich op dekking beroept, staat het de verzekeraar in het algemeen vrij zich te beroepen op een clausule als hiervoor in 3.1 onder (ix) is weergegeven. Een beroep op een zodanige clausule is dan ook niet reeds naar maatstaven van redelijkheid en billijkheid onaanvaardbaar op de enkele grond dat de verzekeraar zijn standpunt dat hij de derde als nieuwe verzekerde zou hebben geweigerd, niet heeft gemotiveerd. Dit neemt niet weg dat art. 6:248 lid 2 BW een beroep op een dergelijke clausule kan beletten in verband met - door de verzekeringnemer of derde te stellen en zo nodig te bewijzen - omstandigheden van het concrete geval. Bij de beoordeling kan meewegen dat de verzekeraar zijn voormelde standpunt niet heeft gemotiveerd.</a:t>
            </a:r>
            <a:endParaRPr lang="nl-NL" dirty="0"/>
          </a:p>
        </p:txBody>
      </p:sp>
    </p:spTree>
    <p:extLst>
      <p:ext uri="{BB962C8B-B14F-4D97-AF65-F5344CB8AC3E}">
        <p14:creationId xmlns:p14="http://schemas.microsoft.com/office/powerpoint/2010/main" val="3563914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r>
              <a:rPr lang="en-US" sz="1800" dirty="0" err="1" smtClean="0"/>
              <a:t>CdC</a:t>
            </a:r>
            <a:r>
              <a:rPr lang="en-US" sz="1800" dirty="0" smtClean="0"/>
              <a:t> </a:t>
            </a:r>
            <a:r>
              <a:rPr lang="en-US" sz="1800" dirty="0" err="1" smtClean="0"/>
              <a:t>Banque</a:t>
            </a:r>
            <a:r>
              <a:rPr lang="en-US" sz="1800" dirty="0" smtClean="0"/>
              <a:t> CIC </a:t>
            </a:r>
            <a:r>
              <a:rPr lang="en-US" sz="1800" dirty="0" err="1" smtClean="0"/>
              <a:t>Sud</a:t>
            </a:r>
            <a:r>
              <a:rPr lang="en-US" sz="1800" dirty="0" smtClean="0"/>
              <a:t> </a:t>
            </a:r>
            <a:r>
              <a:rPr lang="en-US" sz="1800" dirty="0" err="1" smtClean="0"/>
              <a:t>Ouest</a:t>
            </a:r>
            <a:r>
              <a:rPr lang="en-US" sz="1800" dirty="0" smtClean="0"/>
              <a:t> </a:t>
            </a:r>
            <a:r>
              <a:rPr lang="fr-FR" sz="1800" b="1" dirty="0"/>
              <a:t>Arrêt n° 269 du 9 mars 2016 (15-18.899 ; 15-19.652) - Cour de cassation - Première chambre civile - ECLI:FR:CCASS:2016:C100269 </a:t>
            </a:r>
            <a:br>
              <a:rPr lang="fr-FR" sz="1800" b="1" dirty="0"/>
            </a:br>
            <a:r>
              <a:rPr lang="en-US" sz="1800" dirty="0" smtClean="0"/>
              <a:t>  </a:t>
            </a:r>
            <a:endParaRPr lang="nl-NL" sz="1800" dirty="0"/>
          </a:p>
        </p:txBody>
      </p:sp>
      <p:sp>
        <p:nvSpPr>
          <p:cNvPr id="3" name="Tijdelijke aanduiding voor inhoud 2"/>
          <p:cNvSpPr>
            <a:spLocks noGrp="1"/>
          </p:cNvSpPr>
          <p:nvPr>
            <p:ph idx="1"/>
          </p:nvPr>
        </p:nvSpPr>
        <p:spPr>
          <a:xfrm>
            <a:off x="457200" y="1412776"/>
            <a:ext cx="8229600" cy="4713387"/>
          </a:xfrm>
        </p:spPr>
        <p:txBody>
          <a:bodyPr>
            <a:normAutofit fontScale="85000" lnSpcReduction="10000"/>
          </a:bodyPr>
          <a:lstStyle/>
          <a:p>
            <a:r>
              <a:rPr lang="en-US" dirty="0" err="1"/>
              <a:t>Peut</a:t>
            </a:r>
            <a:r>
              <a:rPr lang="en-US" dirty="0"/>
              <a:t>-on </a:t>
            </a:r>
            <a:r>
              <a:rPr lang="en-US" dirty="0" err="1"/>
              <a:t>résilier</a:t>
            </a:r>
            <a:r>
              <a:rPr lang="en-US" dirty="0"/>
              <a:t> son assurance </a:t>
            </a:r>
            <a:r>
              <a:rPr lang="en-US" dirty="0" err="1"/>
              <a:t>emprunteur</a:t>
            </a:r>
            <a:r>
              <a:rPr lang="en-US" dirty="0"/>
              <a:t> </a:t>
            </a:r>
            <a:r>
              <a:rPr lang="en-US" dirty="0" err="1"/>
              <a:t>annuellement</a:t>
            </a:r>
            <a:r>
              <a:rPr lang="en-US" dirty="0"/>
              <a:t> ?</a:t>
            </a:r>
            <a:endParaRPr lang="nl-NL" dirty="0"/>
          </a:p>
          <a:p>
            <a:r>
              <a:rPr lang="en-US" dirty="0" err="1"/>
              <a:t>Successivement</a:t>
            </a:r>
            <a:r>
              <a:rPr lang="en-US" dirty="0"/>
              <a:t> la </a:t>
            </a:r>
            <a:r>
              <a:rPr lang="en-US" dirty="0" err="1"/>
              <a:t>Cour</a:t>
            </a:r>
            <a:r>
              <a:rPr lang="en-US" dirty="0"/>
              <a:t> </a:t>
            </a:r>
            <a:r>
              <a:rPr lang="en-US" dirty="0" err="1"/>
              <a:t>d’appel</a:t>
            </a:r>
            <a:r>
              <a:rPr lang="en-US" dirty="0"/>
              <a:t> de Bordeaux (23 mars 2015) et </a:t>
            </a:r>
            <a:r>
              <a:rPr lang="en-US" dirty="0" err="1"/>
              <a:t>celle</a:t>
            </a:r>
            <a:r>
              <a:rPr lang="en-US" dirty="0"/>
              <a:t> de Douai (17 </a:t>
            </a:r>
            <a:r>
              <a:rPr lang="en-US" dirty="0" err="1"/>
              <a:t>septembre</a:t>
            </a:r>
            <a:r>
              <a:rPr lang="en-US" dirty="0"/>
              <a:t> 2015 et 21 </a:t>
            </a:r>
            <a:r>
              <a:rPr lang="en-US" dirty="0" err="1"/>
              <a:t>janvier</a:t>
            </a:r>
            <a:r>
              <a:rPr lang="en-US" dirty="0"/>
              <a:t> 2016) </a:t>
            </a:r>
            <a:r>
              <a:rPr lang="en-US" dirty="0" err="1"/>
              <a:t>avaient</a:t>
            </a:r>
            <a:r>
              <a:rPr lang="en-US" dirty="0"/>
              <a:t> </a:t>
            </a:r>
            <a:r>
              <a:rPr lang="en-US" dirty="0" err="1"/>
              <a:t>validé</a:t>
            </a:r>
            <a:r>
              <a:rPr lang="en-US" dirty="0"/>
              <a:t> </a:t>
            </a:r>
            <a:r>
              <a:rPr lang="en-US" dirty="0" err="1"/>
              <a:t>cette</a:t>
            </a:r>
            <a:r>
              <a:rPr lang="en-US" dirty="0"/>
              <a:t> </a:t>
            </a:r>
            <a:r>
              <a:rPr lang="en-US" dirty="0" err="1"/>
              <a:t>possibilité</a:t>
            </a:r>
            <a:r>
              <a:rPr lang="en-US" dirty="0"/>
              <a:t>. </a:t>
            </a:r>
            <a:r>
              <a:rPr lang="en-US" dirty="0" err="1"/>
              <a:t>Elles</a:t>
            </a:r>
            <a:r>
              <a:rPr lang="en-US" dirty="0"/>
              <a:t> </a:t>
            </a:r>
            <a:r>
              <a:rPr lang="en-US" dirty="0" err="1"/>
              <a:t>justifiaient</a:t>
            </a:r>
            <a:r>
              <a:rPr lang="en-US" dirty="0"/>
              <a:t> </a:t>
            </a:r>
            <a:r>
              <a:rPr lang="en-US" dirty="0" err="1"/>
              <a:t>cette</a:t>
            </a:r>
            <a:r>
              <a:rPr lang="en-US" dirty="0"/>
              <a:t> </a:t>
            </a:r>
            <a:r>
              <a:rPr lang="en-US" dirty="0" err="1"/>
              <a:t>décision</a:t>
            </a:r>
            <a:r>
              <a:rPr lang="en-US" dirty="0"/>
              <a:t> en se </a:t>
            </a:r>
            <a:r>
              <a:rPr lang="en-US" dirty="0" err="1"/>
              <a:t>basant</a:t>
            </a:r>
            <a:r>
              <a:rPr lang="en-US" dirty="0"/>
              <a:t> sur le fait que </a:t>
            </a:r>
            <a:r>
              <a:rPr lang="en-US" u="sng" dirty="0">
                <a:hlinkClick r:id="rId2"/>
              </a:rPr>
              <a:t>le </a:t>
            </a:r>
            <a:r>
              <a:rPr lang="en-US" u="sng" dirty="0" err="1">
                <a:hlinkClick r:id="rId2"/>
              </a:rPr>
              <a:t>contrat</a:t>
            </a:r>
            <a:r>
              <a:rPr lang="en-US" u="sng" dirty="0">
                <a:hlinkClick r:id="rId2"/>
              </a:rPr>
              <a:t> </a:t>
            </a:r>
            <a:r>
              <a:rPr lang="en-US" u="sng" dirty="0" err="1">
                <a:hlinkClick r:id="rId2"/>
              </a:rPr>
              <a:t>d’assurance</a:t>
            </a:r>
            <a:r>
              <a:rPr lang="en-US" u="sng" dirty="0">
                <a:hlinkClick r:id="rId2"/>
              </a:rPr>
              <a:t> </a:t>
            </a:r>
            <a:r>
              <a:rPr lang="en-US" u="sng" dirty="0" err="1">
                <a:hlinkClick r:id="rId2"/>
              </a:rPr>
              <a:t>emprunteur</a:t>
            </a:r>
            <a:r>
              <a:rPr lang="en-US" dirty="0"/>
              <a:t> </a:t>
            </a:r>
            <a:r>
              <a:rPr lang="en-US" dirty="0" err="1"/>
              <a:t>est</a:t>
            </a:r>
            <a:r>
              <a:rPr lang="en-US" dirty="0"/>
              <a:t> un </a:t>
            </a:r>
            <a:r>
              <a:rPr lang="en-US" u="sng" dirty="0" err="1">
                <a:hlinkClick r:id="rId3"/>
              </a:rPr>
              <a:t>contrat</a:t>
            </a:r>
            <a:r>
              <a:rPr lang="en-US" u="sng" dirty="0">
                <a:hlinkClick r:id="rId3"/>
              </a:rPr>
              <a:t> </a:t>
            </a:r>
            <a:r>
              <a:rPr lang="en-US" u="sng" dirty="0" err="1">
                <a:hlinkClick r:id="rId3"/>
              </a:rPr>
              <a:t>d’assurance</a:t>
            </a:r>
            <a:r>
              <a:rPr lang="en-US" u="sng" dirty="0">
                <a:hlinkClick r:id="rId3"/>
              </a:rPr>
              <a:t> vie </a:t>
            </a:r>
            <a:r>
              <a:rPr lang="en-US" u="sng" dirty="0" err="1">
                <a:hlinkClick r:id="rId3"/>
              </a:rPr>
              <a:t>mixte</a:t>
            </a:r>
            <a:r>
              <a:rPr lang="en-US" dirty="0"/>
              <a:t> (</a:t>
            </a:r>
            <a:r>
              <a:rPr lang="en-US" dirty="0" err="1"/>
              <a:t>c’est</a:t>
            </a:r>
            <a:r>
              <a:rPr lang="en-US" dirty="0"/>
              <a:t>-à-dire à la </a:t>
            </a:r>
            <a:r>
              <a:rPr lang="en-US" dirty="0" err="1"/>
              <a:t>fois</a:t>
            </a:r>
            <a:r>
              <a:rPr lang="en-US" dirty="0"/>
              <a:t> un </a:t>
            </a:r>
            <a:r>
              <a:rPr lang="en-US" u="sng" dirty="0" err="1">
                <a:hlinkClick r:id="rId4"/>
              </a:rPr>
              <a:t>contrat</a:t>
            </a:r>
            <a:r>
              <a:rPr lang="en-US" u="sng" dirty="0">
                <a:hlinkClick r:id="rId4"/>
              </a:rPr>
              <a:t> </a:t>
            </a:r>
            <a:r>
              <a:rPr lang="en-US" u="sng" dirty="0" err="1">
                <a:hlinkClick r:id="rId4"/>
              </a:rPr>
              <a:t>d’assurance</a:t>
            </a:r>
            <a:r>
              <a:rPr lang="en-US" u="sng" dirty="0">
                <a:hlinkClick r:id="rId4"/>
              </a:rPr>
              <a:t> sur la vie</a:t>
            </a:r>
            <a:r>
              <a:rPr lang="en-US" dirty="0"/>
              <a:t> et un </a:t>
            </a:r>
            <a:r>
              <a:rPr lang="en-US" b="1" dirty="0" err="1"/>
              <a:t>contrat</a:t>
            </a:r>
            <a:r>
              <a:rPr lang="en-US" b="1" dirty="0"/>
              <a:t> </a:t>
            </a:r>
            <a:r>
              <a:rPr lang="en-US" b="1" dirty="0" err="1"/>
              <a:t>d’assurance</a:t>
            </a:r>
            <a:r>
              <a:rPr lang="en-US" b="1" dirty="0"/>
              <a:t> de </a:t>
            </a:r>
            <a:r>
              <a:rPr lang="en-US" b="1" dirty="0" err="1"/>
              <a:t>dommages</a:t>
            </a:r>
            <a:r>
              <a:rPr lang="en-US" dirty="0"/>
              <a:t>) et que </a:t>
            </a:r>
            <a:r>
              <a:rPr lang="en-US" dirty="0" err="1"/>
              <a:t>dans</a:t>
            </a:r>
            <a:r>
              <a:rPr lang="en-US" dirty="0"/>
              <a:t> </a:t>
            </a:r>
            <a:r>
              <a:rPr lang="en-US" dirty="0" err="1"/>
              <a:t>ces</a:t>
            </a:r>
            <a:r>
              <a:rPr lang="en-US" dirty="0"/>
              <a:t> conditions, les dispositions de </a:t>
            </a:r>
            <a:r>
              <a:rPr lang="en-US" u="sng" dirty="0" err="1">
                <a:hlinkClick r:id="rId5"/>
              </a:rPr>
              <a:t>l’article</a:t>
            </a:r>
            <a:r>
              <a:rPr lang="en-US" u="sng" dirty="0">
                <a:hlinkClick r:id="rId5"/>
              </a:rPr>
              <a:t> L. 113-12 du Code des assurances</a:t>
            </a:r>
            <a:r>
              <a:rPr lang="en-US" dirty="0"/>
              <a:t> sur la </a:t>
            </a:r>
            <a:r>
              <a:rPr lang="en-US" b="1" dirty="0" err="1"/>
              <a:t>résiliation</a:t>
            </a:r>
            <a:r>
              <a:rPr lang="en-US" b="1" dirty="0"/>
              <a:t> </a:t>
            </a:r>
            <a:r>
              <a:rPr lang="en-US" b="1" dirty="0" err="1"/>
              <a:t>annuelle</a:t>
            </a:r>
            <a:r>
              <a:rPr lang="en-US" dirty="0"/>
              <a:t> </a:t>
            </a:r>
            <a:r>
              <a:rPr lang="en-US" dirty="0" err="1"/>
              <a:t>devraient</a:t>
            </a:r>
            <a:r>
              <a:rPr lang="en-US" dirty="0"/>
              <a:t> </a:t>
            </a:r>
            <a:r>
              <a:rPr lang="en-US" dirty="0" err="1"/>
              <a:t>s’appliquer</a:t>
            </a:r>
            <a:r>
              <a:rPr lang="en-US" dirty="0" smtClean="0"/>
              <a:t>.</a:t>
            </a:r>
            <a:endParaRPr lang="nl-NL" dirty="0"/>
          </a:p>
        </p:txBody>
      </p:sp>
    </p:spTree>
    <p:extLst>
      <p:ext uri="{BB962C8B-B14F-4D97-AF65-F5344CB8AC3E}">
        <p14:creationId xmlns:p14="http://schemas.microsoft.com/office/powerpoint/2010/main" val="1838393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endParaRPr lang="nl-NL" dirty="0"/>
          </a:p>
        </p:txBody>
      </p:sp>
      <p:sp>
        <p:nvSpPr>
          <p:cNvPr id="3" name="Tijdelijke aanduiding voor inhoud 2"/>
          <p:cNvSpPr>
            <a:spLocks noGrp="1"/>
          </p:cNvSpPr>
          <p:nvPr>
            <p:ph idx="1"/>
          </p:nvPr>
        </p:nvSpPr>
        <p:spPr/>
        <p:txBody>
          <a:bodyPr>
            <a:normAutofit fontScale="77500" lnSpcReduction="20000"/>
          </a:bodyPr>
          <a:lstStyle/>
          <a:p>
            <a:r>
              <a:rPr lang="en-US" dirty="0"/>
              <a:t>La </a:t>
            </a:r>
            <a:r>
              <a:rPr lang="en-US" dirty="0" err="1"/>
              <a:t>Cour</a:t>
            </a:r>
            <a:r>
              <a:rPr lang="en-US" dirty="0"/>
              <a:t> de cassation </a:t>
            </a:r>
            <a:r>
              <a:rPr lang="en-US" dirty="0" err="1"/>
              <a:t>vient</a:t>
            </a:r>
            <a:r>
              <a:rPr lang="en-US" dirty="0"/>
              <a:t> de </a:t>
            </a:r>
            <a:r>
              <a:rPr lang="en-US" dirty="0" err="1"/>
              <a:t>mettre</a:t>
            </a:r>
            <a:r>
              <a:rPr lang="en-US" dirty="0"/>
              <a:t> un </a:t>
            </a:r>
            <a:r>
              <a:rPr lang="en-US" dirty="0" err="1"/>
              <a:t>frein</a:t>
            </a:r>
            <a:r>
              <a:rPr lang="en-US" dirty="0"/>
              <a:t> à </a:t>
            </a:r>
            <a:r>
              <a:rPr lang="en-US" dirty="0" err="1"/>
              <a:t>cette</a:t>
            </a:r>
            <a:r>
              <a:rPr lang="en-US" dirty="0"/>
              <a:t> </a:t>
            </a:r>
            <a:r>
              <a:rPr lang="en-US" dirty="0" err="1"/>
              <a:t>interprétation</a:t>
            </a:r>
            <a:r>
              <a:rPr lang="en-US" dirty="0"/>
              <a:t>. </a:t>
            </a:r>
            <a:r>
              <a:rPr lang="en-US" dirty="0" err="1"/>
              <a:t>Dans</a:t>
            </a:r>
            <a:r>
              <a:rPr lang="en-US" dirty="0"/>
              <a:t> un </a:t>
            </a:r>
            <a:r>
              <a:rPr lang="en-US" u="sng" dirty="0" err="1">
                <a:hlinkClick r:id="rId2"/>
              </a:rPr>
              <a:t>arrêt</a:t>
            </a:r>
            <a:r>
              <a:rPr lang="en-US" u="sng" dirty="0">
                <a:hlinkClick r:id="rId2"/>
              </a:rPr>
              <a:t> du 9 mars 2016</a:t>
            </a:r>
            <a:r>
              <a:rPr lang="en-US" dirty="0"/>
              <a:t>, </a:t>
            </a:r>
            <a:r>
              <a:rPr lang="en-US" dirty="0" err="1"/>
              <a:t>elle</a:t>
            </a:r>
            <a:r>
              <a:rPr lang="en-US" dirty="0"/>
              <a:t> a </a:t>
            </a:r>
            <a:r>
              <a:rPr lang="en-US" dirty="0" err="1"/>
              <a:t>cassé</a:t>
            </a:r>
            <a:r>
              <a:rPr lang="en-US" dirty="0"/>
              <a:t> et </a:t>
            </a:r>
            <a:r>
              <a:rPr lang="en-US" dirty="0" err="1"/>
              <a:t>annulé</a:t>
            </a:r>
            <a:r>
              <a:rPr lang="en-US" dirty="0"/>
              <a:t> la </a:t>
            </a:r>
            <a:r>
              <a:rPr lang="en-US" dirty="0" err="1"/>
              <a:t>décision</a:t>
            </a:r>
            <a:r>
              <a:rPr lang="en-US" dirty="0"/>
              <a:t> de la </a:t>
            </a:r>
            <a:r>
              <a:rPr lang="en-US" dirty="0" err="1"/>
              <a:t>Cour</a:t>
            </a:r>
            <a:r>
              <a:rPr lang="en-US" dirty="0"/>
              <a:t> </a:t>
            </a:r>
            <a:r>
              <a:rPr lang="en-US" dirty="0" err="1"/>
              <a:t>d’appel</a:t>
            </a:r>
            <a:r>
              <a:rPr lang="en-US" dirty="0"/>
              <a:t> de Bordeaux en </a:t>
            </a:r>
            <a:r>
              <a:rPr lang="en-US" dirty="0" err="1"/>
              <a:t>invoquant</a:t>
            </a:r>
            <a:r>
              <a:rPr lang="en-US" dirty="0"/>
              <a:t> le </a:t>
            </a:r>
            <a:r>
              <a:rPr lang="en-US" dirty="0" err="1"/>
              <a:t>principe</a:t>
            </a:r>
            <a:r>
              <a:rPr lang="en-US" dirty="0"/>
              <a:t> </a:t>
            </a:r>
            <a:r>
              <a:rPr lang="en-US" dirty="0" err="1"/>
              <a:t>selon</a:t>
            </a:r>
            <a:r>
              <a:rPr lang="en-US" dirty="0"/>
              <a:t> </a:t>
            </a:r>
            <a:r>
              <a:rPr lang="en-US" dirty="0" err="1"/>
              <a:t>lequel</a:t>
            </a:r>
            <a:r>
              <a:rPr lang="en-US" dirty="0"/>
              <a:t> les </a:t>
            </a:r>
            <a:r>
              <a:rPr lang="en-US" dirty="0" err="1"/>
              <a:t>lois</a:t>
            </a:r>
            <a:r>
              <a:rPr lang="en-US" dirty="0"/>
              <a:t> </a:t>
            </a:r>
            <a:r>
              <a:rPr lang="en-US" dirty="0" err="1"/>
              <a:t>spéciales</a:t>
            </a:r>
            <a:r>
              <a:rPr lang="en-US" dirty="0"/>
              <a:t> </a:t>
            </a:r>
            <a:r>
              <a:rPr lang="en-US" dirty="0" err="1"/>
              <a:t>dérogent</a:t>
            </a:r>
            <a:r>
              <a:rPr lang="en-US" dirty="0"/>
              <a:t> aux </a:t>
            </a:r>
            <a:r>
              <a:rPr lang="en-US" dirty="0" err="1"/>
              <a:t>lois</a:t>
            </a:r>
            <a:r>
              <a:rPr lang="en-US" dirty="0"/>
              <a:t> </a:t>
            </a:r>
            <a:r>
              <a:rPr lang="en-US" dirty="0" err="1"/>
              <a:t>générales</a:t>
            </a:r>
            <a:r>
              <a:rPr lang="en-US" dirty="0"/>
              <a:t>. La Haute </a:t>
            </a:r>
            <a:r>
              <a:rPr lang="en-US" dirty="0" err="1"/>
              <a:t>juridiction</a:t>
            </a:r>
            <a:r>
              <a:rPr lang="en-US" dirty="0"/>
              <a:t> </a:t>
            </a:r>
            <a:r>
              <a:rPr lang="en-US" dirty="0" err="1"/>
              <a:t>considère</a:t>
            </a:r>
            <a:r>
              <a:rPr lang="en-US" dirty="0"/>
              <a:t> </a:t>
            </a:r>
            <a:r>
              <a:rPr lang="en-US" dirty="0" err="1"/>
              <a:t>qu’étant</a:t>
            </a:r>
            <a:r>
              <a:rPr lang="en-US" dirty="0"/>
              <a:t> </a:t>
            </a:r>
            <a:r>
              <a:rPr lang="en-US" dirty="0" err="1"/>
              <a:t>donné</a:t>
            </a:r>
            <a:r>
              <a:rPr lang="en-US" dirty="0"/>
              <a:t> </a:t>
            </a:r>
            <a:r>
              <a:rPr lang="en-US" dirty="0" err="1"/>
              <a:t>qu’il</a:t>
            </a:r>
            <a:r>
              <a:rPr lang="en-US" dirty="0"/>
              <a:t> </a:t>
            </a:r>
            <a:r>
              <a:rPr lang="en-US" dirty="0" err="1"/>
              <a:t>existe</a:t>
            </a:r>
            <a:r>
              <a:rPr lang="en-US" dirty="0"/>
              <a:t> un </a:t>
            </a:r>
            <a:r>
              <a:rPr lang="en-US" dirty="0" err="1"/>
              <a:t>texte</a:t>
            </a:r>
            <a:r>
              <a:rPr lang="en-US" dirty="0"/>
              <a:t> </a:t>
            </a:r>
            <a:r>
              <a:rPr lang="en-US" dirty="0" err="1"/>
              <a:t>spécifique</a:t>
            </a:r>
            <a:r>
              <a:rPr lang="en-US" dirty="0"/>
              <a:t> à </a:t>
            </a:r>
            <a:r>
              <a:rPr lang="en-US" dirty="0" err="1"/>
              <a:t>l’</a:t>
            </a:r>
            <a:r>
              <a:rPr lang="en-US" b="1" dirty="0" err="1"/>
              <a:t>assurance</a:t>
            </a:r>
            <a:r>
              <a:rPr lang="en-US" b="1" dirty="0"/>
              <a:t> </a:t>
            </a:r>
            <a:r>
              <a:rPr lang="en-US" b="1" dirty="0" err="1"/>
              <a:t>emprunteur</a:t>
            </a:r>
            <a:r>
              <a:rPr lang="en-US" dirty="0"/>
              <a:t> (</a:t>
            </a:r>
            <a:r>
              <a:rPr lang="en-US" u="sng" dirty="0" err="1">
                <a:hlinkClick r:id="rId3"/>
              </a:rPr>
              <a:t>l’article</a:t>
            </a:r>
            <a:r>
              <a:rPr lang="en-US" u="sng" dirty="0">
                <a:hlinkClick r:id="rId3"/>
              </a:rPr>
              <a:t> L. 312-9 du Code de la </a:t>
            </a:r>
            <a:r>
              <a:rPr lang="en-US" u="sng" dirty="0" err="1">
                <a:hlinkClick r:id="rId3"/>
              </a:rPr>
              <a:t>consommation</a:t>
            </a:r>
            <a:r>
              <a:rPr lang="en-US" dirty="0"/>
              <a:t>), la </a:t>
            </a:r>
            <a:r>
              <a:rPr lang="en-US" dirty="0" err="1"/>
              <a:t>loi</a:t>
            </a:r>
            <a:r>
              <a:rPr lang="en-US" dirty="0"/>
              <a:t> </a:t>
            </a:r>
            <a:r>
              <a:rPr lang="en-US" dirty="0" err="1"/>
              <a:t>générale</a:t>
            </a:r>
            <a:r>
              <a:rPr lang="en-US" dirty="0"/>
              <a:t> (</a:t>
            </a:r>
            <a:r>
              <a:rPr lang="en-US" dirty="0" err="1"/>
              <a:t>l’article</a:t>
            </a:r>
            <a:r>
              <a:rPr lang="en-US" dirty="0"/>
              <a:t> L. 113-12 du Code des assurances) </a:t>
            </a:r>
            <a:r>
              <a:rPr lang="en-US" dirty="0" err="1"/>
              <a:t>n’a</a:t>
            </a:r>
            <a:r>
              <a:rPr lang="en-US" dirty="0"/>
              <a:t> pas à </a:t>
            </a:r>
            <a:r>
              <a:rPr lang="en-US" dirty="0" err="1"/>
              <a:t>s’appliquer</a:t>
            </a:r>
            <a:r>
              <a:rPr lang="en-US" dirty="0"/>
              <a:t> à </a:t>
            </a:r>
            <a:r>
              <a:rPr lang="en-US" dirty="0" err="1"/>
              <a:t>ce</a:t>
            </a:r>
            <a:r>
              <a:rPr lang="en-US" dirty="0"/>
              <a:t> type de </a:t>
            </a:r>
            <a:r>
              <a:rPr lang="en-US" dirty="0" err="1"/>
              <a:t>contrat</a:t>
            </a:r>
            <a:r>
              <a:rPr lang="en-US" dirty="0"/>
              <a:t>.  </a:t>
            </a:r>
            <a:endParaRPr lang="nl-NL" dirty="0"/>
          </a:p>
          <a:p>
            <a:r>
              <a:rPr lang="en-US" dirty="0" err="1"/>
              <a:t>L’assuré-emprunteur</a:t>
            </a:r>
            <a:r>
              <a:rPr lang="en-US" dirty="0"/>
              <a:t> ne </a:t>
            </a:r>
            <a:r>
              <a:rPr lang="en-US" dirty="0" err="1"/>
              <a:t>peut</a:t>
            </a:r>
            <a:r>
              <a:rPr lang="en-US" dirty="0"/>
              <a:t> </a:t>
            </a:r>
            <a:r>
              <a:rPr lang="en-US" dirty="0" err="1"/>
              <a:t>donc</a:t>
            </a:r>
            <a:r>
              <a:rPr lang="en-US" dirty="0"/>
              <a:t> pas </a:t>
            </a:r>
            <a:r>
              <a:rPr lang="en-US" dirty="0" err="1"/>
              <a:t>résilier</a:t>
            </a:r>
            <a:r>
              <a:rPr lang="en-US" dirty="0"/>
              <a:t> son assurance </a:t>
            </a:r>
            <a:r>
              <a:rPr lang="en-US" dirty="0" err="1"/>
              <a:t>emprunteur</a:t>
            </a:r>
            <a:r>
              <a:rPr lang="en-US" dirty="0"/>
              <a:t> </a:t>
            </a:r>
            <a:r>
              <a:rPr lang="en-US" dirty="0" err="1"/>
              <a:t>annuellement</a:t>
            </a:r>
            <a:r>
              <a:rPr lang="en-US" dirty="0"/>
              <a:t>. </a:t>
            </a:r>
            <a:r>
              <a:rPr lang="en-US" dirty="0" err="1"/>
              <a:t>Cependant</a:t>
            </a:r>
            <a:r>
              <a:rPr lang="en-US" dirty="0"/>
              <a:t>, </a:t>
            </a:r>
            <a:r>
              <a:rPr lang="en-US" dirty="0" err="1"/>
              <a:t>il</a:t>
            </a:r>
            <a:r>
              <a:rPr lang="en-US" dirty="0"/>
              <a:t> dispose </a:t>
            </a:r>
            <a:r>
              <a:rPr lang="en-US" dirty="0" err="1"/>
              <a:t>toujours</a:t>
            </a:r>
            <a:r>
              <a:rPr lang="en-US" dirty="0"/>
              <a:t> de la </a:t>
            </a:r>
            <a:r>
              <a:rPr lang="en-US" dirty="0" err="1"/>
              <a:t>faculté</a:t>
            </a:r>
            <a:r>
              <a:rPr lang="en-US" dirty="0"/>
              <a:t> de </a:t>
            </a:r>
            <a:r>
              <a:rPr lang="en-US" dirty="0" err="1"/>
              <a:t>résiliation</a:t>
            </a:r>
            <a:r>
              <a:rPr lang="en-US" dirty="0"/>
              <a:t>, </a:t>
            </a:r>
            <a:r>
              <a:rPr lang="en-US" dirty="0" err="1"/>
              <a:t>dans</a:t>
            </a:r>
            <a:r>
              <a:rPr lang="en-US" dirty="0"/>
              <a:t> les 12 </a:t>
            </a:r>
            <a:r>
              <a:rPr lang="en-US" dirty="0" err="1"/>
              <a:t>mois</a:t>
            </a:r>
            <a:r>
              <a:rPr lang="en-US" dirty="0"/>
              <a:t> de la signature du prêt, </a:t>
            </a:r>
            <a:r>
              <a:rPr lang="en-US" dirty="0" err="1"/>
              <a:t>offerte</a:t>
            </a:r>
            <a:r>
              <a:rPr lang="en-US" dirty="0"/>
              <a:t> par </a:t>
            </a:r>
            <a:r>
              <a:rPr lang="en-US" dirty="0" err="1"/>
              <a:t>l’article</a:t>
            </a:r>
            <a:r>
              <a:rPr lang="en-US" dirty="0"/>
              <a:t> L. 312-9 </a:t>
            </a:r>
            <a:r>
              <a:rPr lang="en-US" dirty="0" err="1"/>
              <a:t>depuis</a:t>
            </a:r>
            <a:r>
              <a:rPr lang="en-US" dirty="0"/>
              <a:t> </a:t>
            </a:r>
            <a:r>
              <a:rPr lang="en-US" dirty="0" err="1"/>
              <a:t>l’entrée</a:t>
            </a:r>
            <a:r>
              <a:rPr lang="en-US" dirty="0"/>
              <a:t> en </a:t>
            </a:r>
            <a:r>
              <a:rPr lang="en-US" dirty="0" err="1"/>
              <a:t>vigueur</a:t>
            </a:r>
            <a:r>
              <a:rPr lang="en-US" dirty="0"/>
              <a:t> de </a:t>
            </a:r>
            <a:r>
              <a:rPr lang="en-US" u="sng" dirty="0">
                <a:hlinkClick r:id="rId4"/>
              </a:rPr>
              <a:t>la </a:t>
            </a:r>
            <a:r>
              <a:rPr lang="en-US" u="sng" dirty="0" err="1">
                <a:hlinkClick r:id="rId4"/>
              </a:rPr>
              <a:t>loi</a:t>
            </a:r>
            <a:r>
              <a:rPr lang="en-US" u="sng" dirty="0">
                <a:hlinkClick r:id="rId4"/>
              </a:rPr>
              <a:t> </a:t>
            </a:r>
            <a:r>
              <a:rPr lang="en-US" u="sng" dirty="0" err="1" smtClean="0">
                <a:hlinkClick r:id="rId4"/>
              </a:rPr>
              <a:t>Hamon</a:t>
            </a:r>
            <a:r>
              <a:rPr lang="en-US" u="sng" dirty="0" smtClean="0"/>
              <a:t>.</a:t>
            </a:r>
            <a:endParaRPr lang="nl-NL" dirty="0"/>
          </a:p>
          <a:p>
            <a:endParaRPr lang="nl-NL" dirty="0"/>
          </a:p>
        </p:txBody>
      </p:sp>
    </p:spTree>
    <p:extLst>
      <p:ext uri="{BB962C8B-B14F-4D97-AF65-F5344CB8AC3E}">
        <p14:creationId xmlns:p14="http://schemas.microsoft.com/office/powerpoint/2010/main" val="1032611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err="1" smtClean="0"/>
              <a:t>Ambtshalve</a:t>
            </a:r>
            <a:r>
              <a:rPr lang="en-US" dirty="0" smtClean="0"/>
              <a:t> </a:t>
            </a:r>
            <a:r>
              <a:rPr lang="en-US" dirty="0" err="1" smtClean="0"/>
              <a:t>toetsing</a:t>
            </a:r>
            <a:endParaRPr lang="nl-NL" dirty="0"/>
          </a:p>
        </p:txBody>
      </p:sp>
      <p:pic>
        <p:nvPicPr>
          <p:cNvPr id="9" name="Tijdelijke aanduiding voor inhoud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2999581"/>
            <a:ext cx="2590800" cy="1727200"/>
          </a:xfrm>
        </p:spPr>
      </p:pic>
    </p:spTree>
    <p:extLst>
      <p:ext uri="{BB962C8B-B14F-4D97-AF65-F5344CB8AC3E}">
        <p14:creationId xmlns:p14="http://schemas.microsoft.com/office/powerpoint/2010/main" val="2421702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err="1" smtClean="0"/>
              <a:t>HvJ</a:t>
            </a:r>
            <a:r>
              <a:rPr lang="nl-NL" b="1" dirty="0" smtClean="0"/>
              <a:t> EU 28.6.2016 ECLI:612 C-191/15 (</a:t>
            </a:r>
            <a:r>
              <a:rPr lang="nl-NL" b="1" dirty="0" err="1" smtClean="0"/>
              <a:t>Verein</a:t>
            </a:r>
            <a:r>
              <a:rPr lang="nl-NL" b="1" dirty="0" smtClean="0"/>
              <a:t> </a:t>
            </a:r>
            <a:r>
              <a:rPr lang="nl-NL" b="1" dirty="0" err="1"/>
              <a:t>für</a:t>
            </a:r>
            <a:r>
              <a:rPr lang="nl-NL" b="1" dirty="0"/>
              <a:t> </a:t>
            </a:r>
            <a:r>
              <a:rPr lang="nl-NL" b="1" dirty="0" err="1" smtClean="0"/>
              <a:t>Konsumenteninformation</a:t>
            </a:r>
            <a:r>
              <a:rPr lang="nl-NL" b="1" dirty="0" smtClean="0"/>
              <a:t>)</a:t>
            </a:r>
            <a:endParaRPr lang="nl-NL" dirty="0"/>
          </a:p>
        </p:txBody>
      </p:sp>
      <p:sp>
        <p:nvSpPr>
          <p:cNvPr id="3" name="Tijdelijke aanduiding voor inhoud 2"/>
          <p:cNvSpPr>
            <a:spLocks noGrp="1"/>
          </p:cNvSpPr>
          <p:nvPr>
            <p:ph idx="1"/>
          </p:nvPr>
        </p:nvSpPr>
        <p:spPr/>
        <p:txBody>
          <a:bodyPr>
            <a:normAutofit fontScale="70000" lnSpcReduction="20000"/>
          </a:bodyPr>
          <a:lstStyle/>
          <a:p>
            <a:endParaRPr lang="nl-NL" dirty="0"/>
          </a:p>
          <a:p>
            <a:r>
              <a:rPr lang="nl-NL" dirty="0"/>
              <a:t>62      Uit </a:t>
            </a:r>
            <a:r>
              <a:rPr lang="nl-NL" dirty="0" smtClean="0"/>
              <a:t>[Richtlijn 93/13 art. 3] </a:t>
            </a:r>
            <a:r>
              <a:rPr lang="nl-NL" dirty="0"/>
              <a:t>volgt dat een beding in een overeenkomst waarover niet afzonderlijk is onderhandeld, als oneerlijk wordt beschouwd indien het, in strijd met de goede trouw, het evenwicht tussen de rechten en verplichtingen van de partijen ten nadele van de consument aanzienlijk verstoort.</a:t>
            </a:r>
          </a:p>
          <a:p>
            <a:r>
              <a:rPr lang="nl-NL" dirty="0"/>
              <a:t>63      Volgens artikel 3, lid 2, van richtlijn 93/13 wordt een beding steeds geacht niet het voorwerp van afzonderlijke onderhandeling te zijn geweest wanneer het, met name in het kader van een toetredingsovereenkomst, van tevoren door de verkoper is opgesteld en de consument dientengevolge geen invloed op de inhoud ervan heeft kunnen hebben. Zoals de advocaat-generaal in punt 84 van zijn conclusie heeft opgemerkt, vallen algemene verkoopvoorwaarden als die in het hoofdgeding onder deze omschrijving. </a:t>
            </a:r>
          </a:p>
        </p:txBody>
      </p:sp>
    </p:spTree>
    <p:extLst>
      <p:ext uri="{BB962C8B-B14F-4D97-AF65-F5344CB8AC3E}">
        <p14:creationId xmlns:p14="http://schemas.microsoft.com/office/powerpoint/2010/main" val="3270630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2034"/>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76672"/>
            <a:ext cx="8229600" cy="5649491"/>
          </a:xfrm>
        </p:spPr>
        <p:txBody>
          <a:bodyPr>
            <a:normAutofit fontScale="77500" lnSpcReduction="20000"/>
          </a:bodyPr>
          <a:lstStyle/>
          <a:p>
            <a:endParaRPr lang="nl-NL" dirty="0"/>
          </a:p>
          <a:p>
            <a:r>
              <a:rPr lang="nl-NL" dirty="0"/>
              <a:t>64      Ingevolge artikel 4, lid 1, van richtlijn 93/13 kan een beding slechts als oneerlijk worden aangemerkt na een onderzoek voor elk geval afzonderlijk, rekening houdend met alle relevante omstandigheden, met inbegrip van de aard van de goederen of de diensten die het voorwerp zijn van de overeenkomst. </a:t>
            </a:r>
          </a:p>
          <a:p>
            <a:r>
              <a:rPr lang="nl-NL" dirty="0"/>
              <a:t>65      Het is aan de nationale rechter om in het licht van de omstandigheden van het betrokken geval te bepalen of een beding voldoet aan de eisen van goede trouw, evenwicht en transparantie. Het Hof is evenwel bevoegd om op basis van de bepalingen van richtlijn 93/13 de criteria aan te reiken die de nationale rechter bij deze beoordeling kan of moet toepassen (zie in deze zin arrest van 30 april 2014, </a:t>
            </a:r>
            <a:r>
              <a:rPr lang="nl-NL" dirty="0" err="1"/>
              <a:t>Kásler</a:t>
            </a:r>
            <a:r>
              <a:rPr lang="nl-NL" dirty="0"/>
              <a:t> en </a:t>
            </a:r>
            <a:r>
              <a:rPr lang="nl-NL" dirty="0" err="1"/>
              <a:t>Káslerné</a:t>
            </a:r>
            <a:r>
              <a:rPr lang="nl-NL" dirty="0"/>
              <a:t> </a:t>
            </a:r>
            <a:r>
              <a:rPr lang="nl-NL" dirty="0" err="1"/>
              <a:t>Rábai</a:t>
            </a:r>
            <a:r>
              <a:rPr lang="nl-NL" dirty="0"/>
              <a:t>, C‑26/13, EU:C:2014:282, punten 40 en 45 en de aldaar aangehaalde rechtspraak).</a:t>
            </a:r>
            <a:endParaRPr lang="nl-NL" dirty="0"/>
          </a:p>
        </p:txBody>
      </p:sp>
    </p:spTree>
    <p:extLst>
      <p:ext uri="{BB962C8B-B14F-4D97-AF65-F5344CB8AC3E}">
        <p14:creationId xmlns:p14="http://schemas.microsoft.com/office/powerpoint/2010/main" val="378695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18"/>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548680"/>
            <a:ext cx="8229600" cy="5577483"/>
          </a:xfrm>
        </p:spPr>
        <p:txBody>
          <a:bodyPr>
            <a:normAutofit fontScale="92500" lnSpcReduction="10000"/>
          </a:bodyPr>
          <a:lstStyle/>
          <a:p>
            <a:r>
              <a:rPr lang="nl-NL" dirty="0" smtClean="0"/>
              <a:t>Er </a:t>
            </a:r>
            <a:r>
              <a:rPr lang="nl-NL" dirty="0"/>
              <a:t>is uitgebreid onderzoek gedaan naar eventuele belemmeringen op de interne verzekeringsmarkt als gevolg van nationale verschillen in verzekeringsrecht, en in opdracht van de Europese Commissie wordt de effectiviteit van toepasselijke regels van internationaal privaatrecht op verzekeringsovereenkomsten (Rome I) onderzocht. Voorts spelen tal van algemene regels van Europees consumentenrecht een rol, zoals de ambtshalve toetsing, oneerlijke handelspraktijken en consumentenrechten (</a:t>
            </a:r>
            <a:r>
              <a:rPr lang="nl-NL" dirty="0" err="1"/>
              <a:t>afstandkoop</a:t>
            </a:r>
            <a:r>
              <a:rPr lang="nl-NL" dirty="0"/>
              <a:t>).</a:t>
            </a:r>
          </a:p>
          <a:p>
            <a:endParaRPr lang="nl-NL" dirty="0"/>
          </a:p>
        </p:txBody>
      </p:sp>
    </p:spTree>
    <p:extLst>
      <p:ext uri="{BB962C8B-B14F-4D97-AF65-F5344CB8AC3E}">
        <p14:creationId xmlns:p14="http://schemas.microsoft.com/office/powerpoint/2010/main" val="235657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Corte Suprema di </a:t>
            </a:r>
            <a:r>
              <a:rPr lang="en-US" dirty="0" err="1" smtClean="0"/>
              <a:t>Cassatione</a:t>
            </a:r>
            <a:r>
              <a:rPr lang="en-US" dirty="0" smtClean="0"/>
              <a:t> </a:t>
            </a:r>
            <a:r>
              <a:rPr lang="it-IT" dirty="0"/>
              <a:t>Sentenza n. 9140 del 06/05/2016</a:t>
            </a:r>
            <a:endParaRPr lang="nl-NL" dirty="0"/>
          </a:p>
        </p:txBody>
      </p:sp>
      <p:sp>
        <p:nvSpPr>
          <p:cNvPr id="3" name="Tijdelijke aanduiding voor inhoud 2"/>
          <p:cNvSpPr>
            <a:spLocks noGrp="1"/>
          </p:cNvSpPr>
          <p:nvPr>
            <p:ph idx="1"/>
          </p:nvPr>
        </p:nvSpPr>
        <p:spPr/>
        <p:txBody>
          <a:bodyPr>
            <a:normAutofit fontScale="92500" lnSpcReduction="20000"/>
          </a:bodyPr>
          <a:lstStyle/>
          <a:p>
            <a:r>
              <a:rPr lang="it-IT" dirty="0"/>
              <a:t>Nel contratto di assicurazione della responsabilità civile, la cd. clausola claims made mista o impura – che subordina la copertura assicurativa al verificarsi dell’illecito e/o della richiesta risarcitoria in determinati e preventivati periodi di tempo – non è vessatoria ma può essere dichiarata nulla per difetto di meritevolezza ovvero, nell’applicabilità del d.lgs. n. 206 del 2005, se determini un significativo squilibrio dei diritti e degli obblighi contrattuali ai danni del consumatore</a:t>
            </a:r>
            <a:r>
              <a:rPr lang="it-IT" dirty="0" smtClean="0"/>
              <a:t>. (Società Cattolica di Assicurazione spa – claims made)</a:t>
            </a:r>
            <a:endParaRPr lang="nl-NL" dirty="0"/>
          </a:p>
        </p:txBody>
      </p:sp>
    </p:spTree>
    <p:extLst>
      <p:ext uri="{BB962C8B-B14F-4D97-AF65-F5344CB8AC3E}">
        <p14:creationId xmlns:p14="http://schemas.microsoft.com/office/powerpoint/2010/main" val="1487407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Tot slot</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a:t>Beziet men de </a:t>
            </a:r>
            <a:r>
              <a:rPr lang="nl-NL" dirty="0" smtClean="0"/>
              <a:t>ontwikkeling van het Europees verzekeringsrecht </a:t>
            </a:r>
            <a:r>
              <a:rPr lang="nl-NL" dirty="0"/>
              <a:t>vanuit het perspectief van de </a:t>
            </a:r>
            <a:r>
              <a:rPr lang="nl-NL" i="1" dirty="0"/>
              <a:t>functie </a:t>
            </a:r>
            <a:r>
              <a:rPr lang="nl-NL" dirty="0"/>
              <a:t>van verzekeren in de moderne samenleving, dan dient de weg te zijn het onderzoeken van gemeenschappelijke uitgangspunten en principes die het fenomeen ‘verzekeringsovereenkomst’ </a:t>
            </a:r>
            <a:r>
              <a:rPr lang="nl-NL" i="1" dirty="0"/>
              <a:t>in al zijn facetten </a:t>
            </a:r>
            <a:r>
              <a:rPr lang="nl-NL" dirty="0"/>
              <a:t>recht doet. Dat kan naar mijn mening slechts door streng uit te gaan van de feiten in een juridisch geschil; slechts bij een juiste en volledige vaststelling daarvan kan gedrag op correcte wijze worden verdisconteerd tegen de achtergrond van de uitgangspunten van het privaatrecht. Om met </a:t>
            </a:r>
            <a:r>
              <a:rPr lang="nl-NL" dirty="0" err="1"/>
              <a:t>Schoordijk</a:t>
            </a:r>
            <a:r>
              <a:rPr lang="nl-NL" dirty="0"/>
              <a:t> te spreken: we moeten langs inductieve weg opstomen naar een nieuw paradigma; van feiten abstraherende theorie is altijd eenvoudiger dan het recht der werkelijkheid.</a:t>
            </a:r>
          </a:p>
          <a:p>
            <a:endParaRPr lang="nl-NL" dirty="0"/>
          </a:p>
          <a:p>
            <a:endParaRPr lang="nl-NL" dirty="0"/>
          </a:p>
        </p:txBody>
      </p:sp>
    </p:spTree>
    <p:extLst>
      <p:ext uri="{BB962C8B-B14F-4D97-AF65-F5344CB8AC3E}">
        <p14:creationId xmlns:p14="http://schemas.microsoft.com/office/powerpoint/2010/main" val="2929805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kortom</a:t>
            </a:r>
            <a:endParaRPr lang="nl-NL" dirty="0"/>
          </a:p>
        </p:txBody>
      </p:sp>
      <p:sp>
        <p:nvSpPr>
          <p:cNvPr id="3" name="Tijdelijke aanduiding voor inhoud 2"/>
          <p:cNvSpPr>
            <a:spLocks noGrp="1"/>
          </p:cNvSpPr>
          <p:nvPr>
            <p:ph idx="1"/>
          </p:nvPr>
        </p:nvSpPr>
        <p:spPr/>
        <p:txBody>
          <a:bodyPr/>
          <a:lstStyle/>
          <a:p>
            <a:r>
              <a:rPr lang="en-US" dirty="0" smtClean="0"/>
              <a:t>De </a:t>
            </a:r>
            <a:r>
              <a:rPr lang="en-US" dirty="0" err="1" smtClean="0"/>
              <a:t>ontwikkeling</a:t>
            </a:r>
            <a:r>
              <a:rPr lang="en-US" dirty="0" smtClean="0"/>
              <a:t> van het </a:t>
            </a:r>
            <a:r>
              <a:rPr lang="en-US" dirty="0" err="1" smtClean="0"/>
              <a:t>Europees</a:t>
            </a:r>
            <a:r>
              <a:rPr lang="en-US" dirty="0" smtClean="0"/>
              <a:t> </a:t>
            </a:r>
            <a:r>
              <a:rPr lang="en-US" dirty="0" err="1" smtClean="0"/>
              <a:t>verzekeringsrecht</a:t>
            </a:r>
            <a:r>
              <a:rPr lang="en-US" dirty="0" smtClean="0"/>
              <a:t> </a:t>
            </a:r>
            <a:r>
              <a:rPr lang="en-US" dirty="0" err="1" smtClean="0"/>
              <a:t>zal</a:t>
            </a:r>
            <a:r>
              <a:rPr lang="en-US" dirty="0" smtClean="0"/>
              <a:t> in </a:t>
            </a:r>
            <a:r>
              <a:rPr lang="en-US" dirty="0" err="1" smtClean="0"/>
              <a:t>belangrijke</a:t>
            </a:r>
            <a:r>
              <a:rPr lang="en-US" dirty="0" smtClean="0"/>
              <a:t> mate </a:t>
            </a:r>
            <a:r>
              <a:rPr lang="en-US" dirty="0" err="1" smtClean="0"/>
              <a:t>afhankelijk</a:t>
            </a:r>
            <a:r>
              <a:rPr lang="en-US" dirty="0" smtClean="0"/>
              <a:t> </a:t>
            </a:r>
            <a:r>
              <a:rPr lang="en-US" dirty="0" err="1" smtClean="0"/>
              <a:t>zijn</a:t>
            </a:r>
            <a:r>
              <a:rPr lang="en-US" dirty="0" smtClean="0"/>
              <a:t> van </a:t>
            </a:r>
            <a:r>
              <a:rPr lang="en-US" dirty="0" err="1" smtClean="0"/>
              <a:t>rechtsvinding</a:t>
            </a:r>
            <a:r>
              <a:rPr lang="en-US" dirty="0" smtClean="0"/>
              <a:t> &gt; </a:t>
            </a:r>
            <a:r>
              <a:rPr lang="en-US" dirty="0" err="1" smtClean="0"/>
              <a:t>rechterswerk</a:t>
            </a:r>
            <a:r>
              <a:rPr lang="en-US" dirty="0" smtClean="0"/>
              <a:t> </a:t>
            </a:r>
            <a:r>
              <a:rPr lang="en-US" dirty="0" err="1" smtClean="0"/>
              <a:t>dus</a:t>
            </a:r>
            <a:r>
              <a:rPr lang="en-US" dirty="0" smtClean="0"/>
              <a:t>.</a:t>
            </a:r>
            <a:endParaRPr lang="nl-NL" dirty="0"/>
          </a:p>
        </p:txBody>
      </p:sp>
    </p:spTree>
    <p:extLst>
      <p:ext uri="{BB962C8B-B14F-4D97-AF65-F5344CB8AC3E}">
        <p14:creationId xmlns:p14="http://schemas.microsoft.com/office/powerpoint/2010/main" val="23237649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0026"/>
          </a:xfrm>
        </p:spPr>
        <p:txBody>
          <a:bodyPr>
            <a:normAutofit fontScale="90000"/>
          </a:bodyPr>
          <a:lstStyle/>
          <a:p>
            <a:r>
              <a:rPr lang="en-US" dirty="0" smtClean="0"/>
              <a:t>  </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3074" y="404813"/>
            <a:ext cx="3637852" cy="5721350"/>
          </a:xfrm>
        </p:spPr>
      </p:pic>
    </p:spTree>
    <p:extLst>
      <p:ext uri="{BB962C8B-B14F-4D97-AF65-F5344CB8AC3E}">
        <p14:creationId xmlns:p14="http://schemas.microsoft.com/office/powerpoint/2010/main" val="71691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Cousy</a:t>
            </a:r>
            <a:r>
              <a:rPr lang="en-US" dirty="0" smtClean="0"/>
              <a:t> Erasmus Law Review 5-2-2012</a:t>
            </a:r>
            <a:endParaRPr lang="nl-NL" dirty="0"/>
          </a:p>
        </p:txBody>
      </p:sp>
      <p:sp>
        <p:nvSpPr>
          <p:cNvPr id="3" name="Tijdelijke aanduiding voor inhoud 2"/>
          <p:cNvSpPr>
            <a:spLocks noGrp="1"/>
          </p:cNvSpPr>
          <p:nvPr>
            <p:ph idx="1"/>
          </p:nvPr>
        </p:nvSpPr>
        <p:spPr/>
        <p:txBody>
          <a:bodyPr>
            <a:normAutofit fontScale="77500" lnSpcReduction="20000"/>
          </a:bodyPr>
          <a:lstStyle/>
          <a:p>
            <a:r>
              <a:rPr lang="en-US" dirty="0"/>
              <a:t>Can one </a:t>
            </a:r>
            <a:r>
              <a:rPr lang="en-US" dirty="0" smtClean="0"/>
              <a:t>[…] </a:t>
            </a:r>
            <a:r>
              <a:rPr lang="en-US" dirty="0"/>
              <a:t>conclude that insurance law has become entirely ‘consumerist law’? Professor Luc </a:t>
            </a:r>
            <a:r>
              <a:rPr lang="en-US" dirty="0" err="1"/>
              <a:t>Mayaux</a:t>
            </a:r>
            <a:r>
              <a:rPr lang="en-US" dirty="0"/>
              <a:t>, in his highly interesting recent book ‘Les </a:t>
            </a:r>
            <a:r>
              <a:rPr lang="en-US" dirty="0" err="1"/>
              <a:t>grandes</a:t>
            </a:r>
            <a:r>
              <a:rPr lang="en-US" dirty="0"/>
              <a:t> questions de </a:t>
            </a:r>
            <a:r>
              <a:rPr lang="en-US" dirty="0" err="1"/>
              <a:t>l’assurance</a:t>
            </a:r>
            <a:r>
              <a:rPr lang="en-US" dirty="0" smtClean="0"/>
              <a:t>’, </a:t>
            </a:r>
            <a:r>
              <a:rPr lang="en-US" dirty="0"/>
              <a:t>is inclined to think so, and so are many other authors. However the old traditions did not disappear. To paraphrase Oliver </a:t>
            </a:r>
            <a:r>
              <a:rPr lang="en-US" dirty="0" err="1"/>
              <a:t>Wendel</a:t>
            </a:r>
            <a:r>
              <a:rPr lang="en-US" dirty="0"/>
              <a:t> Holmes Jr.,  the old insurance law traditions ‘rule us from their graves’. The typical insurance law sanction of forfeiture of right to cover (‘la </a:t>
            </a:r>
            <a:r>
              <a:rPr lang="en-US" dirty="0" err="1"/>
              <a:t>déchéance</a:t>
            </a:r>
            <a:r>
              <a:rPr lang="en-US" dirty="0"/>
              <a:t> de la </a:t>
            </a:r>
            <a:r>
              <a:rPr lang="en-US" dirty="0" err="1"/>
              <a:t>garantie</a:t>
            </a:r>
            <a:r>
              <a:rPr lang="en-US" dirty="0"/>
              <a:t>’) is still alive, and so is the insurer’s right to unilaterally terminate the contract after the occurrence of a claim. The causation requirement is not </a:t>
            </a:r>
            <a:r>
              <a:rPr lang="en-US" dirty="0" err="1"/>
              <a:t>recognised</a:t>
            </a:r>
            <a:r>
              <a:rPr lang="en-US" dirty="0"/>
              <a:t> in every legal system and in some systems (like Belgian law), the applicant still has the duty to </a:t>
            </a:r>
            <a:r>
              <a:rPr lang="en-US" i="1" dirty="0"/>
              <a:t>spontaneously </a:t>
            </a:r>
            <a:r>
              <a:rPr lang="en-US" dirty="0"/>
              <a:t>disclose all relevant data about the </a:t>
            </a:r>
            <a:r>
              <a:rPr lang="en-US" dirty="0" smtClean="0"/>
              <a:t>risk.</a:t>
            </a:r>
            <a:endParaRPr lang="nl-NL" dirty="0"/>
          </a:p>
        </p:txBody>
      </p:sp>
    </p:spTree>
    <p:extLst>
      <p:ext uri="{BB962C8B-B14F-4D97-AF65-F5344CB8AC3E}">
        <p14:creationId xmlns:p14="http://schemas.microsoft.com/office/powerpoint/2010/main" val="181029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02034"/>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188640"/>
            <a:ext cx="8229600" cy="5937523"/>
          </a:xfrm>
        </p:spPr>
        <p:txBody>
          <a:bodyPr>
            <a:noAutofit/>
          </a:bodyPr>
          <a:lstStyle/>
          <a:p>
            <a:r>
              <a:rPr lang="en-US" sz="2800" dirty="0"/>
              <a:t>And what is more, bringing in a consumerist approach into so delicate a construction as the insurance operation must be done with utmost care. Even Luc </a:t>
            </a:r>
            <a:r>
              <a:rPr lang="en-US" sz="2800" dirty="0" err="1"/>
              <a:t>Mayaux</a:t>
            </a:r>
            <a:r>
              <a:rPr lang="en-US" sz="2800" dirty="0"/>
              <a:t> appears to think that this has not been done so: ‘</a:t>
            </a:r>
            <a:r>
              <a:rPr lang="en-US" sz="2800" dirty="0" err="1"/>
              <a:t>L’exigence</a:t>
            </a:r>
            <a:r>
              <a:rPr lang="en-US" sz="2800" dirty="0"/>
              <a:t> </a:t>
            </a:r>
            <a:r>
              <a:rPr lang="en-US" sz="2800" dirty="0" err="1"/>
              <a:t>consumeriste</a:t>
            </a:r>
            <a:r>
              <a:rPr lang="en-US" sz="2800" dirty="0"/>
              <a:t> </a:t>
            </a:r>
            <a:r>
              <a:rPr lang="en-US" sz="2800" dirty="0" err="1"/>
              <a:t>est</a:t>
            </a:r>
            <a:r>
              <a:rPr lang="en-US" sz="2800" dirty="0"/>
              <a:t> </a:t>
            </a:r>
            <a:r>
              <a:rPr lang="en-US" sz="2800" dirty="0" err="1"/>
              <a:t>floue</a:t>
            </a:r>
            <a:r>
              <a:rPr lang="en-US" sz="2800" dirty="0"/>
              <a:t> </a:t>
            </a:r>
            <a:r>
              <a:rPr lang="en-US" sz="2800" dirty="0" err="1"/>
              <a:t>dans</a:t>
            </a:r>
            <a:r>
              <a:rPr lang="en-US" sz="2800" dirty="0"/>
              <a:t> </a:t>
            </a:r>
            <a:r>
              <a:rPr lang="en-US" sz="2800" dirty="0" err="1"/>
              <a:t>ses</a:t>
            </a:r>
            <a:r>
              <a:rPr lang="en-US" sz="2800" dirty="0"/>
              <a:t> </a:t>
            </a:r>
            <a:r>
              <a:rPr lang="en-US" sz="2800" dirty="0" err="1"/>
              <a:t>pratiques</a:t>
            </a:r>
            <a:r>
              <a:rPr lang="en-US" sz="2800" dirty="0"/>
              <a:t>, </a:t>
            </a:r>
            <a:r>
              <a:rPr lang="en-US" sz="2800" dirty="0" err="1"/>
              <a:t>incertaine</a:t>
            </a:r>
            <a:r>
              <a:rPr lang="en-US" sz="2800" dirty="0"/>
              <a:t> </a:t>
            </a:r>
            <a:r>
              <a:rPr lang="en-US" sz="2800" dirty="0" err="1"/>
              <a:t>dans</a:t>
            </a:r>
            <a:r>
              <a:rPr lang="en-US" sz="2800" dirty="0"/>
              <a:t> </a:t>
            </a:r>
            <a:r>
              <a:rPr lang="en-US" sz="2800" dirty="0" err="1"/>
              <a:t>ses</a:t>
            </a:r>
            <a:r>
              <a:rPr lang="en-US" sz="2800" dirty="0"/>
              <a:t> </a:t>
            </a:r>
            <a:r>
              <a:rPr lang="en-US" sz="2800" dirty="0" err="1"/>
              <a:t>objectifs</a:t>
            </a:r>
            <a:r>
              <a:rPr lang="en-US" sz="2800" dirty="0"/>
              <a:t> et </a:t>
            </a:r>
            <a:r>
              <a:rPr lang="en-US" sz="2800" dirty="0" err="1"/>
              <a:t>dangereuse</a:t>
            </a:r>
            <a:r>
              <a:rPr lang="en-US" sz="2800" dirty="0"/>
              <a:t> </a:t>
            </a:r>
            <a:r>
              <a:rPr lang="en-US" sz="2800" dirty="0" err="1"/>
              <a:t>dans</a:t>
            </a:r>
            <a:r>
              <a:rPr lang="en-US" sz="2800" dirty="0"/>
              <a:t> </a:t>
            </a:r>
            <a:r>
              <a:rPr lang="en-US" sz="2800" dirty="0" err="1"/>
              <a:t>ses</a:t>
            </a:r>
            <a:r>
              <a:rPr lang="en-US" sz="2800" dirty="0"/>
              <a:t> </a:t>
            </a:r>
            <a:r>
              <a:rPr lang="en-US" sz="2800" dirty="0" err="1"/>
              <a:t>résultats</a:t>
            </a:r>
            <a:r>
              <a:rPr lang="en-US" sz="2800" dirty="0" smtClean="0"/>
              <a:t>.’ </a:t>
            </a:r>
            <a:r>
              <a:rPr lang="en-US" sz="2800" dirty="0"/>
              <a:t>Under a specific insurance logic and approach, the preservation of the interests of the insured as a collectivity gains precedence over the fine-tuned justice towards the individual policyholder or insured. Insurers traditionally defend the occasional harshness of insurance law and of its sanctions by claiming that they are justified by the need to protect the collectivity of ‘the other ‘insureds’ ’. </a:t>
            </a:r>
            <a:endParaRPr lang="nl-NL" sz="2800" dirty="0"/>
          </a:p>
        </p:txBody>
      </p:sp>
    </p:spTree>
    <p:extLst>
      <p:ext uri="{BB962C8B-B14F-4D97-AF65-F5344CB8AC3E}">
        <p14:creationId xmlns:p14="http://schemas.microsoft.com/office/powerpoint/2010/main" val="397212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fontScale="90000"/>
          </a:bodyPr>
          <a:lstStyle/>
          <a:p>
            <a:r>
              <a:rPr lang="en-US" dirty="0" smtClean="0"/>
              <a:t>  </a:t>
            </a:r>
            <a:endParaRPr lang="nl-NL" dirty="0"/>
          </a:p>
        </p:txBody>
      </p:sp>
      <p:sp>
        <p:nvSpPr>
          <p:cNvPr id="3" name="Tijdelijke aanduiding voor inhoud 2"/>
          <p:cNvSpPr>
            <a:spLocks noGrp="1"/>
          </p:cNvSpPr>
          <p:nvPr>
            <p:ph idx="1"/>
          </p:nvPr>
        </p:nvSpPr>
        <p:spPr>
          <a:xfrm>
            <a:off x="457200" y="476672"/>
            <a:ext cx="8229600" cy="5649491"/>
          </a:xfrm>
        </p:spPr>
        <p:txBody>
          <a:bodyPr/>
          <a:lstStyle/>
          <a:p>
            <a:r>
              <a:rPr lang="en-US" dirty="0" smtClean="0"/>
              <a:t>This insurance logic (precedence of the collective interests over the interests of an individual insured) is still very much present in the law. At the same time the consumer law logic, which rejects this collective approach, is introduced by recent legislative reforms. </a:t>
            </a:r>
            <a:r>
              <a:rPr lang="nl-NL" dirty="0" smtClean="0"/>
              <a:t>Modern </a:t>
            </a:r>
            <a:r>
              <a:rPr lang="nl-NL" dirty="0" err="1" smtClean="0"/>
              <a:t>insurance</a:t>
            </a:r>
            <a:r>
              <a:rPr lang="nl-NL" dirty="0" smtClean="0"/>
              <a:t> contract </a:t>
            </a:r>
            <a:r>
              <a:rPr lang="nl-NL" dirty="0" err="1" smtClean="0"/>
              <a:t>law</a:t>
            </a:r>
            <a:r>
              <a:rPr lang="nl-NL" dirty="0" smtClean="0"/>
              <a:t> </a:t>
            </a:r>
            <a:r>
              <a:rPr lang="nl-NL" dirty="0" err="1" smtClean="0"/>
              <a:t>remains</a:t>
            </a:r>
            <a:r>
              <a:rPr lang="nl-NL" dirty="0" smtClean="0"/>
              <a:t> </a:t>
            </a:r>
            <a:r>
              <a:rPr lang="nl-NL" dirty="0" err="1" smtClean="0"/>
              <a:t>hybrid</a:t>
            </a:r>
            <a:r>
              <a:rPr lang="nl-NL" dirty="0" smtClean="0"/>
              <a:t>.</a:t>
            </a:r>
            <a:endParaRPr lang="nl-NL" dirty="0"/>
          </a:p>
        </p:txBody>
      </p:sp>
    </p:spTree>
    <p:extLst>
      <p:ext uri="{BB962C8B-B14F-4D97-AF65-F5344CB8AC3E}">
        <p14:creationId xmlns:p14="http://schemas.microsoft.com/office/powerpoint/2010/main" val="329173498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4646</Words>
  <Application>Microsoft Office PowerPoint</Application>
  <PresentationFormat>Diavoorstelling (4:3)</PresentationFormat>
  <Paragraphs>137</Paragraphs>
  <Slides>63</Slides>
  <Notes>0</Notes>
  <HiddenSlides>0</HiddenSlides>
  <MMClips>0</MMClips>
  <ScaleCrop>false</ScaleCrop>
  <HeadingPairs>
    <vt:vector size="4" baseType="variant">
      <vt:variant>
        <vt:lpstr>Thema</vt:lpstr>
      </vt:variant>
      <vt:variant>
        <vt:i4>1</vt:i4>
      </vt:variant>
      <vt:variant>
        <vt:lpstr>Diatitels</vt:lpstr>
      </vt:variant>
      <vt:variant>
        <vt:i4>63</vt:i4>
      </vt:variant>
    </vt:vector>
  </HeadingPairs>
  <TitlesOfParts>
    <vt:vector size="64" baseType="lpstr">
      <vt:lpstr>Kantoorthema</vt:lpstr>
      <vt:lpstr>SSR 11 november 2016</vt:lpstr>
      <vt:lpstr>Europees verzekeringsrecht?</vt:lpstr>
      <vt:lpstr>  </vt:lpstr>
      <vt:lpstr>  </vt:lpstr>
      <vt:lpstr>  </vt:lpstr>
      <vt:lpstr>  </vt:lpstr>
      <vt:lpstr>Cousy Erasmus Law Review 5-2-2012</vt:lpstr>
      <vt:lpstr>  </vt:lpstr>
      <vt:lpstr>  </vt:lpstr>
      <vt:lpstr>Looschelders ZVersWiss (2015) 104: 481-499</vt:lpstr>
      <vt:lpstr>  </vt:lpstr>
      <vt:lpstr>  </vt:lpstr>
      <vt:lpstr>  </vt:lpstr>
      <vt:lpstr>  </vt:lpstr>
      <vt:lpstr>  </vt:lpstr>
      <vt:lpstr>  PEICL</vt:lpstr>
      <vt:lpstr>  </vt:lpstr>
      <vt:lpstr>  </vt:lpstr>
      <vt:lpstr>  </vt:lpstr>
      <vt:lpstr> </vt:lpstr>
      <vt:lpstr>Specifieke maatregelen</vt:lpstr>
      <vt:lpstr>  </vt:lpstr>
      <vt:lpstr>  </vt:lpstr>
      <vt:lpstr>Overige bronnen Europees verzekeringsrecht  </vt:lpstr>
      <vt:lpstr>Overige regelgeving</vt:lpstr>
      <vt:lpstr>Karakter verzekeringsovereenkomst</vt:lpstr>
      <vt:lpstr>  </vt:lpstr>
      <vt:lpstr>De verzekeringsovereenkomst kent aldus tal van verschijningsvormen teneinde risico’s te overbruggen</vt:lpstr>
      <vt:lpstr>Rechtsvergelijkende perspectieven   </vt:lpstr>
      <vt:lpstr>Verzwijging</vt:lpstr>
      <vt:lpstr>HR 25-3-2016 (Eethuis Marhaba)</vt:lpstr>
      <vt:lpstr>  Van Heerden JA in President Versekeringsmaatskappy, at 216D – G</vt:lpstr>
      <vt:lpstr>Dekkingsomvang</vt:lpstr>
      <vt:lpstr>NJ 2012/687 (Onderlinge-NN) ook wel: kunst- en vliegwerkarrest </vt:lpstr>
      <vt:lpstr>  </vt:lpstr>
      <vt:lpstr>HR 8.7.16 ECLI:1440</vt:lpstr>
      <vt:lpstr>  </vt:lpstr>
      <vt:lpstr> </vt:lpstr>
      <vt:lpstr>  </vt:lpstr>
      <vt:lpstr>  </vt:lpstr>
      <vt:lpstr>  </vt:lpstr>
      <vt:lpstr>Sentencia de la Sala 1ª del Tribunal Supremo núm. 82/2012 de 5 marzo, recurso núm. 838/2009 </vt:lpstr>
      <vt:lpstr>  </vt:lpstr>
      <vt:lpstr>premierestitutie</vt:lpstr>
      <vt:lpstr>NJ 2014/349 (Verhagen Koelhuizen)</vt:lpstr>
      <vt:lpstr>BGH 16.7.2014 IV ZR 73/13</vt:lpstr>
      <vt:lpstr>  </vt:lpstr>
      <vt:lpstr>Verwezenlijking van het risico:</vt:lpstr>
      <vt:lpstr>NJ 2008/57 (Tros-arrest): </vt:lpstr>
      <vt:lpstr>  </vt:lpstr>
      <vt:lpstr>Versloot Dredging [2016] UKSC 45 (collateral lies and the honest claim)</vt:lpstr>
      <vt:lpstr>  </vt:lpstr>
      <vt:lpstr>OPZEGGING</vt:lpstr>
      <vt:lpstr>NJ 2013/511 (Wasserij De Blinde)</vt:lpstr>
      <vt:lpstr>CdC Banque CIC Sud Ouest Arrêt n° 269 du 9 mars 2016 (15-18.899 ; 15-19.652) - Cour de cassation - Première chambre civile - ECLI:FR:CCASS:2016:C100269    </vt:lpstr>
      <vt:lpstr>  </vt:lpstr>
      <vt:lpstr>Ambtshalve toetsing</vt:lpstr>
      <vt:lpstr>HvJ EU 28.6.2016 ECLI:612 C-191/15 (Verein für Konsumenteninformation)</vt:lpstr>
      <vt:lpstr>  </vt:lpstr>
      <vt:lpstr>Corte Suprema di Cassatione Sentenza n. 9140 del 06/05/2016</vt:lpstr>
      <vt:lpstr>Tot slot</vt:lpstr>
      <vt:lpstr>kortom</vt:lpstr>
      <vt:lpstr>  </vt:lpstr>
    </vt:vector>
  </TitlesOfParts>
  <Company>Open Universiteit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Rinkes, Jac</dc:creator>
  <cp:lastModifiedBy>Rinkes, Jac</cp:lastModifiedBy>
  <cp:revision>33</cp:revision>
  <dcterms:created xsi:type="dcterms:W3CDTF">2016-10-31T11:00:02Z</dcterms:created>
  <dcterms:modified xsi:type="dcterms:W3CDTF">2016-11-04T10:01:47Z</dcterms:modified>
</cp:coreProperties>
</file>